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14.fntdata" ContentType="application/x-fontdata"/>
  <Override PartName="/ppt/fonts/font15.fntdata" ContentType="application/x-fontdata"/>
  <Override PartName="/ppt/fonts/font16.fntdata" ContentType="application/x-fontdata"/>
  <Override PartName="/ppt/fonts/font17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3"/>
    <p:sldMasterId id="2147483672" r:id="rId4"/>
  </p:sldMasterIdLst>
  <p:notesMasterIdLst>
    <p:notesMasterId r:id="rId7"/>
  </p:notesMasterIdLst>
  <p:sldIdLst>
    <p:sldId id="271" r:id="rId5"/>
    <p:sldId id="261" r:id="rId6"/>
    <p:sldId id="258" r:id="rId8"/>
    <p:sldId id="275" r:id="rId9"/>
    <p:sldId id="264" r:id="rId10"/>
    <p:sldId id="259" r:id="rId11"/>
    <p:sldId id="260" r:id="rId12"/>
    <p:sldId id="274" r:id="rId13"/>
  </p:sldIdLst>
  <p:sldSz cx="12192000" cy="6858000"/>
  <p:notesSz cx="6858000" cy="9144000"/>
  <p:embeddedFontLst>
    <p:embeddedFont>
      <p:font typeface="微软雅黑" panose="020B0503020204020204" charset="-122"/>
      <p:regular r:id="rId17"/>
    </p:embeddedFont>
    <p:embeddedFont>
      <p:font typeface="隶书" panose="02010509060101010101" pitchFamily="49" charset="-122"/>
      <p:regular r:id="rId18"/>
    </p:embeddedFont>
    <p:embeddedFont>
      <p:font typeface="华文楷体" panose="02010600040101010101" charset="-122"/>
      <p:regular r:id="rId19"/>
    </p:embeddedFont>
    <p:embeddedFont>
      <p:font typeface="华文行楷" panose="02010800040101010101" charset="-122"/>
      <p:regular r:id="rId20"/>
    </p:embeddedFont>
    <p:embeddedFont>
      <p:font typeface="字酷堂清楷体" panose="02010601030101010101" pitchFamily="2" charset="-122"/>
      <p:regular r:id="rId21"/>
    </p:embeddedFont>
    <p:embeddedFont>
      <p:font typeface="汉仪中宋简" panose="02010609000101010101" pitchFamily="49" charset="-122"/>
      <p:regular r:id="rId22"/>
    </p:embeddedFont>
    <p:embeddedFont>
      <p:font typeface="汉仪书宋一简" panose="02010609000101010101" pitchFamily="49" charset="-122"/>
      <p:regular r:id="rId23"/>
    </p:embeddedFont>
    <p:embeddedFont>
      <p:font typeface="Century Gothic" panose="020B0502020202020204" pitchFamily="34" charset="0"/>
      <p:regular r:id="rId24"/>
      <p:bold r:id="rId25"/>
      <p:italic r:id="rId26"/>
      <p:boldItalic r:id="rId27"/>
    </p:embeddedFont>
    <p:embeddedFont>
      <p:font typeface="Angsana New" panose="02020603050405020304" pitchFamily="18" charset="-34"/>
      <p:regular r:id="rId28"/>
      <p:bold r:id="rId29"/>
      <p:italic r:id="rId30"/>
      <p:boldItalic r:id="rId31"/>
    </p:embeddedFont>
    <p:embeddedFont>
      <p:font typeface="等线" panose="02010600030101010101" charset="-122"/>
      <p:regular r:id="rId32"/>
    </p:embeddedFont>
    <p:embeddedFont>
      <p:font typeface="等线 Light" panose="02010600030101010101" charset="-122"/>
      <p:regular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1D23"/>
    <a:srgbClr val="63A984"/>
    <a:srgbClr val="6C9887"/>
    <a:srgbClr val="6073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9" autoAdjust="0"/>
    <p:restoredTop sz="94660"/>
  </p:normalViewPr>
  <p:slideViewPr>
    <p:cSldViewPr snapToGrid="0" showGuides="1">
      <p:cViewPr varScale="1">
        <p:scale>
          <a:sx n="112" d="100"/>
          <a:sy n="112" d="100"/>
        </p:scale>
        <p:origin x="778" y="9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3" Type="http://schemas.openxmlformats.org/officeDocument/2006/relationships/font" Target="fonts/font17.fntdata"/><Relationship Id="rId32" Type="http://schemas.openxmlformats.org/officeDocument/2006/relationships/font" Target="fonts/font16.fntdata"/><Relationship Id="rId31" Type="http://schemas.openxmlformats.org/officeDocument/2006/relationships/font" Target="fonts/font15.fntdata"/><Relationship Id="rId30" Type="http://schemas.openxmlformats.org/officeDocument/2006/relationships/font" Target="fonts/font14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13.fntdata"/><Relationship Id="rId28" Type="http://schemas.openxmlformats.org/officeDocument/2006/relationships/font" Target="fonts/font12.fntdata"/><Relationship Id="rId27" Type="http://schemas.openxmlformats.org/officeDocument/2006/relationships/font" Target="fonts/font11.fntdata"/><Relationship Id="rId26" Type="http://schemas.openxmlformats.org/officeDocument/2006/relationships/font" Target="fonts/font10.fntdata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4C1FE2-1ACA-4AD6-8122-579ACD2E0B1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37DB39-3AE4-4339-86F7-04ADF0F9718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37DB39-3AE4-4339-86F7-04ADF0F9718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jpe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image" Target="../media/image2.png"/><Relationship Id="rId2" Type="http://schemas.openxmlformats.org/officeDocument/2006/relationships/tags" Target="../tags/tag5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7" Type="http://schemas.openxmlformats.org/officeDocument/2006/relationships/tags" Target="../tags/tag15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22.xml"/><Relationship Id="rId8" Type="http://schemas.openxmlformats.org/officeDocument/2006/relationships/tags" Target="../tags/tag21.xml"/><Relationship Id="rId7" Type="http://schemas.openxmlformats.org/officeDocument/2006/relationships/tags" Target="../tags/tag20.xml"/><Relationship Id="rId6" Type="http://schemas.openxmlformats.org/officeDocument/2006/relationships/tags" Target="../tags/tag19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3" Type="http://schemas.openxmlformats.org/officeDocument/2006/relationships/image" Target="../media/image2.png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image" Target="../media/image2.png"/><Relationship Id="rId2" Type="http://schemas.openxmlformats.org/officeDocument/2006/relationships/tags" Target="../tags/tag23.xml"/><Relationship Id="rId11" Type="http://schemas.openxmlformats.org/officeDocument/2006/relationships/tags" Target="../tags/tag31.xml"/><Relationship Id="rId10" Type="http://schemas.openxmlformats.org/officeDocument/2006/relationships/tags" Target="../tags/tag30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image" Target="../media/image2.png"/><Relationship Id="rId2" Type="http://schemas.openxmlformats.org/officeDocument/2006/relationships/tags" Target="../tags/tag36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46.xml"/><Relationship Id="rId8" Type="http://schemas.openxmlformats.org/officeDocument/2006/relationships/tags" Target="../tags/tag45.xml"/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image" Target="../media/image2.png"/><Relationship Id="rId2" Type="http://schemas.openxmlformats.org/officeDocument/2006/relationships/tags" Target="../tags/tag40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8" Type="http://schemas.openxmlformats.org/officeDocument/2006/relationships/tags" Target="../tags/tag52.xml"/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image" Target="../media/image2.png"/><Relationship Id="rId2" Type="http://schemas.openxmlformats.org/officeDocument/2006/relationships/tags" Target="../tags/tag47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7" Type="http://schemas.openxmlformats.org/officeDocument/2006/relationships/tags" Target="../tags/tag57.xml"/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image" Target="../media/image2.png"/><Relationship Id="rId2" Type="http://schemas.openxmlformats.org/officeDocument/2006/relationships/tags" Target="../tags/tag53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63.xml"/><Relationship Id="rId7" Type="http://schemas.openxmlformats.org/officeDocument/2006/relationships/tags" Target="../tags/tag62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4"/>
            </p:custDataLst>
          </p:nvPr>
        </p:nvSpPr>
        <p:spPr>
          <a:xfrm>
            <a:off x="2237448" y="1319447"/>
            <a:ext cx="7718400" cy="1899883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lnSpc>
                <a:spcPct val="120000"/>
              </a:lnSpc>
              <a:defRPr sz="9600" spc="600">
                <a:solidFill>
                  <a:schemeClr val="accent1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9" name="矩形 8"/>
          <p:cNvSpPr/>
          <p:nvPr>
            <p:custDataLst>
              <p:tags r:id="rId5"/>
            </p:custDataLst>
          </p:nvPr>
        </p:nvSpPr>
        <p:spPr>
          <a:xfrm>
            <a:off x="3254058" y="3282950"/>
            <a:ext cx="5683885" cy="12700"/>
          </a:xfrm>
          <a:prstGeom prst="rect">
            <a:avLst/>
          </a:prstGeom>
          <a:solidFill>
            <a:schemeClr val="accent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482774" y="0"/>
            <a:ext cx="1709226" cy="113948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2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3253860" y="3429001"/>
            <a:ext cx="5684400" cy="957329"/>
          </a:xfrm>
        </p:spPr>
        <p:txBody>
          <a:bodyPr lIns="90000" tIns="46800" rIns="90000" bIns="46800">
            <a:noAutofit/>
          </a:bodyPr>
          <a:lstStyle>
            <a:lvl1pPr marL="0" indent="0" algn="ctr" eaLnBrk="1" fontAlgn="auto" latinLnBrk="0" hangingPunct="1">
              <a:buNone/>
              <a:defRPr kumimoji="0" lang="zh-CN" altLang="en-US" sz="3200" b="0" i="0" u="none" strike="noStrike" kern="1200" cap="none" spc="150" normalizeH="0" baseline="0" noProof="1">
                <a:solidFill>
                  <a:schemeClr val="accent1"/>
                </a:solidFill>
                <a:uFillTx/>
                <a:latin typeface="隶书" panose="02010509060101010101" pitchFamily="49" charset="-122"/>
                <a:ea typeface="隶书" panose="02010509060101010101" pitchFamily="49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433945" y="1889760"/>
            <a:ext cx="9323212" cy="1440236"/>
          </a:xfrm>
        </p:spPr>
        <p:txBody>
          <a:bodyPr lIns="90000" tIns="46800" rIns="90000" bIns="46800" anchor="b" anchorCtr="0">
            <a:normAutofit/>
          </a:bodyPr>
          <a:lstStyle>
            <a:lvl1pPr algn="dist">
              <a:defRPr sz="5400" u="none" strike="noStrike" kern="1200" cap="none" spc="300" normalizeH="0">
                <a:solidFill>
                  <a:schemeClr val="accent1"/>
                </a:solidFill>
                <a:uFillTx/>
                <a:latin typeface="汉仪尚巍手书W" panose="00020600040101010101" pitchFamily="18" charset="-122"/>
                <a:ea typeface="汉仪尚巍手书W" panose="00020600040101010101" pitchFamily="18" charset="-122"/>
              </a:defRPr>
            </a:lvl1pPr>
          </a:lstStyle>
          <a:p>
            <a:r>
              <a:rPr lang="zh-CN" altLang="en-US" dirty="0"/>
              <a:t>单击此处编辑模板标题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482774" y="0"/>
            <a:ext cx="1709226" cy="113948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5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482774" y="0"/>
            <a:ext cx="1709226" cy="113948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2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6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7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8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482774" y="0"/>
            <a:ext cx="1709226" cy="1139484"/>
          </a:xfrm>
          <a:prstGeom prst="rect">
            <a:avLst/>
          </a:pr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482774" y="0"/>
            <a:ext cx="1709226" cy="113948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5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6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482774" y="0"/>
            <a:ext cx="1709226" cy="1139484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4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5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lnSpc>
                <a:spcPct val="120000"/>
              </a:lnSpc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indent="0" eaLnBrk="1" fontAlgn="auto" latinLnBrk="0" hangingPunct="1">
              <a:lnSpc>
                <a:spcPct val="120000"/>
              </a:lnSpc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2pPr>
            <a:lvl3pPr indent="0" eaLnBrk="1" fontAlgn="auto" latinLnBrk="0" hangingPunct="1">
              <a:lnSpc>
                <a:spcPct val="120000"/>
              </a:lnSpc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3pPr>
            <a:lvl4pPr indent="0" eaLnBrk="1" fontAlgn="auto" latinLnBrk="0" hangingPunct="1">
              <a:lnSpc>
                <a:spcPct val="120000"/>
              </a:lnSpc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4pPr>
            <a:lvl5pPr indent="0" eaLnBrk="1" fontAlgn="auto" latinLnBrk="0" hangingPunct="1">
              <a:lnSpc>
                <a:spcPct val="120000"/>
              </a:lnSpc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482774" y="0"/>
            <a:ext cx="1709226" cy="1139484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9"/>
          <p:cNvSpPr>
            <a:spLocks noGrp="1"/>
          </p:cNvSpPr>
          <p:nvPr>
            <p:ph type="body" sz="quarter" idx="13"/>
            <p:custDataLst>
              <p:tags r:id="rId3"/>
            </p:custDataLst>
          </p:nvPr>
        </p:nvSpPr>
        <p:spPr>
          <a:xfrm>
            <a:off x="3253740" y="3449579"/>
            <a:ext cx="5684400" cy="1387966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buFontTx/>
              <a:buNone/>
              <a:defRPr sz="3200">
                <a:solidFill>
                  <a:schemeClr val="accent1"/>
                </a:solidFill>
                <a:latin typeface="隶书" panose="02010509060101010101" pitchFamily="49" charset="-122"/>
                <a:ea typeface="隶书" panose="02010509060101010101" pitchFamily="49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2237448" y="1416626"/>
            <a:ext cx="7718400" cy="1802704"/>
          </a:xfrm>
        </p:spPr>
        <p:txBody>
          <a:bodyPr vert="horz" lIns="90000" tIns="46800" rIns="90000" bIns="4680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9600" b="1" i="0" u="none" strike="noStrike" kern="1200" cap="none" spc="600" normalizeH="0" baseline="0" noProof="1" dirty="0">
                <a:solidFill>
                  <a:schemeClr val="accent1"/>
                </a:solidFill>
                <a:uFillTx/>
                <a:latin typeface="汉仪尚巍手书W" panose="00020600040101010101" pitchFamily="18" charset="-122"/>
                <a:ea typeface="汉仪尚巍手书W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8"/>
            </p:custDataLst>
          </p:nvPr>
        </p:nvSpPr>
        <p:spPr>
          <a:xfrm>
            <a:off x="3254058" y="3282950"/>
            <a:ext cx="5683885" cy="12700"/>
          </a:xfrm>
          <a:prstGeom prst="rect">
            <a:avLst/>
          </a:prstGeom>
          <a:solidFill>
            <a:schemeClr val="accent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/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tags" Target="../tags/tag69.xml"/><Relationship Id="rId16" Type="http://schemas.openxmlformats.org/officeDocument/2006/relationships/tags" Target="../tags/tag68.xml"/><Relationship Id="rId15" Type="http://schemas.openxmlformats.org/officeDocument/2006/relationships/tags" Target="../tags/tag67.xml"/><Relationship Id="rId14" Type="http://schemas.openxmlformats.org/officeDocument/2006/relationships/tags" Target="../tags/tag66.xml"/><Relationship Id="rId13" Type="http://schemas.openxmlformats.org/officeDocument/2006/relationships/tags" Target="../tags/tag65.xml"/><Relationship Id="rId12" Type="http://schemas.openxmlformats.org/officeDocument/2006/relationships/tags" Target="../tags/tag64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2" Type="http://schemas.openxmlformats.org/officeDocument/2006/relationships/theme" Target="../theme/theme3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lnSpc>
                <a:spcPct val="120000"/>
              </a:lnSpc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120000"/>
              </a:lnSpc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lnSpc>
                <a:spcPct val="120000"/>
              </a:lnSpc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fontAlgn="auto" latinLnBrk="0" hangingPunct="1">
        <a:lnSpc>
          <a:spcPct val="12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39E727-DF47-4E97-BE1F-2E7A6BB3547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736D36-1D84-425E-B7F6-2F7595E3275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71.xml"/><Relationship Id="rId1" Type="http://schemas.openxmlformats.org/officeDocument/2006/relationships/tags" Target="../tags/tag70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2.xml"/><Relationship Id="rId2" Type="http://schemas.openxmlformats.org/officeDocument/2006/relationships/tags" Target="../tags/tag73.xml"/><Relationship Id="rId1" Type="http://schemas.openxmlformats.org/officeDocument/2006/relationships/tags" Target="../tags/tag7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schemeClr val="accent1"/>
                </a:solidFill>
              </a:rPr>
              <a:t>走进河南</a:t>
            </a:r>
            <a:endParaRPr lang="zh-CN" altLang="en-US" dirty="0">
              <a:solidFill>
                <a:schemeClr val="accent1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 rot="0">
            <a:off x="11391900" y="3148330"/>
            <a:ext cx="152400" cy="2182495"/>
            <a:chOff x="4261449" y="388189"/>
            <a:chExt cx="152404" cy="2182483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4261449" y="388189"/>
              <a:ext cx="0" cy="2182483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4299550" y="388189"/>
              <a:ext cx="0" cy="1837426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4337651" y="388189"/>
              <a:ext cx="0" cy="1526875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4375752" y="388189"/>
              <a:ext cx="0" cy="1164566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4413853" y="388189"/>
              <a:ext cx="0" cy="854015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矩形 32"/>
          <p:cNvSpPr/>
          <p:nvPr/>
        </p:nvSpPr>
        <p:spPr>
          <a:xfrm>
            <a:off x="2720975" y="4172585"/>
            <a:ext cx="2978150" cy="1860550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charset="-122"/>
                <a:ea typeface="华文楷体" panose="02010600040101010101" charset="-122"/>
              </a:rPr>
              <a:t>伏牛山是中国河南省西南部山脉。东南与南阳的桐柏山相接，为秦岭东段的支脉。西北-东南走向，长约400公里，为淮河与汉江的分水岭。伏牛山脉规模巨大，山势异常高峻雄伟，其中西北段山体宽阔完整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charset="-122"/>
                <a:ea typeface="华文楷体" panose="02010600040101010101" charset="-122"/>
              </a:rPr>
              <a:t>.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charset="-122"/>
              <a:ea typeface="华文楷体" panose="02010600040101010101" charset="-122"/>
            </a:endParaRPr>
          </a:p>
        </p:txBody>
      </p:sp>
      <p:cxnSp>
        <p:nvCxnSpPr>
          <p:cNvPr id="34" name="直接连接符 33"/>
          <p:cNvCxnSpPr/>
          <p:nvPr/>
        </p:nvCxnSpPr>
        <p:spPr>
          <a:xfrm>
            <a:off x="3664125" y="4162202"/>
            <a:ext cx="0" cy="1854835"/>
          </a:xfrm>
          <a:prstGeom prst="line">
            <a:avLst/>
          </a:prstGeom>
          <a:ln>
            <a:solidFill>
              <a:srgbClr val="9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3937175" y="4162202"/>
            <a:ext cx="0" cy="1854835"/>
          </a:xfrm>
          <a:prstGeom prst="line">
            <a:avLst/>
          </a:prstGeom>
          <a:ln>
            <a:solidFill>
              <a:srgbClr val="9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4210225" y="4162202"/>
            <a:ext cx="0" cy="1855177"/>
          </a:xfrm>
          <a:prstGeom prst="line">
            <a:avLst/>
          </a:prstGeom>
          <a:ln>
            <a:solidFill>
              <a:srgbClr val="9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4483275" y="4162202"/>
            <a:ext cx="0" cy="1855177"/>
          </a:xfrm>
          <a:prstGeom prst="line">
            <a:avLst/>
          </a:prstGeom>
          <a:ln>
            <a:solidFill>
              <a:srgbClr val="9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4759747" y="4162202"/>
            <a:ext cx="0" cy="1855177"/>
          </a:xfrm>
          <a:prstGeom prst="line">
            <a:avLst/>
          </a:prstGeom>
          <a:ln>
            <a:solidFill>
              <a:srgbClr val="9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5035240" y="4162202"/>
            <a:ext cx="0" cy="1855177"/>
          </a:xfrm>
          <a:prstGeom prst="line">
            <a:avLst/>
          </a:prstGeom>
          <a:ln>
            <a:solidFill>
              <a:srgbClr val="9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5310733" y="4162202"/>
            <a:ext cx="0" cy="1855177"/>
          </a:xfrm>
          <a:prstGeom prst="line">
            <a:avLst/>
          </a:prstGeom>
          <a:ln>
            <a:solidFill>
              <a:srgbClr val="9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5586226" y="4162202"/>
            <a:ext cx="0" cy="1855177"/>
          </a:xfrm>
          <a:prstGeom prst="line">
            <a:avLst/>
          </a:prstGeom>
          <a:ln>
            <a:solidFill>
              <a:srgbClr val="9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等腰三角形 42"/>
          <p:cNvSpPr/>
          <p:nvPr/>
        </p:nvSpPr>
        <p:spPr>
          <a:xfrm flipV="1">
            <a:off x="5203053" y="6319590"/>
            <a:ext cx="246222" cy="129396"/>
          </a:xfrm>
          <a:prstGeom prst="triangle">
            <a:avLst/>
          </a:prstGeom>
          <a:solidFill>
            <a:srgbClr val="921D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/>
          <p:cNvSpPr txBox="1"/>
          <p:nvPr/>
        </p:nvSpPr>
        <p:spPr>
          <a:xfrm>
            <a:off x="9940517" y="-8755"/>
            <a:ext cx="1521069" cy="2646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6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行楷" panose="02010800040101010101" charset="-122"/>
                <a:ea typeface="华文行楷" panose="02010800040101010101" charset="-122"/>
              </a:rPr>
              <a:t>名</a:t>
            </a:r>
            <a:endParaRPr lang="zh-CN" altLang="en-US" sz="16600" dirty="0">
              <a:solidFill>
                <a:schemeClr val="tx1">
                  <a:lumMod val="85000"/>
                  <a:lumOff val="15000"/>
                </a:schemeClr>
              </a:solidFill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0914802" y="1941807"/>
            <a:ext cx="1521069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8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行楷" panose="02010800040101010101" charset="-122"/>
                <a:ea typeface="华文行楷" panose="02010800040101010101" charset="-122"/>
              </a:rPr>
              <a:t>山</a:t>
            </a:r>
            <a:endParaRPr lang="zh-CN" altLang="en-US" sz="8800" dirty="0">
              <a:solidFill>
                <a:schemeClr val="tx1">
                  <a:lumMod val="85000"/>
                  <a:lumOff val="15000"/>
                </a:schemeClr>
              </a:solidFill>
              <a:latin typeface="华文行楷" panose="02010800040101010101" charset="-122"/>
              <a:ea typeface="华文行楷" panose="02010800040101010101" charset="-122"/>
            </a:endParaRPr>
          </a:p>
        </p:txBody>
      </p:sp>
      <p:pic>
        <p:nvPicPr>
          <p:cNvPr id="17" name="图片 16" descr="尧山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68005" y="4675505"/>
            <a:ext cx="3124835" cy="2080260"/>
          </a:xfrm>
          <a:prstGeom prst="rect">
            <a:avLst/>
          </a:prstGeom>
        </p:spPr>
      </p:pic>
      <p:pic>
        <p:nvPicPr>
          <p:cNvPr id="20" name="图片 19" descr="伏牛山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" y="1276350"/>
            <a:ext cx="3108960" cy="2314575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5959989" y="2241327"/>
            <a:ext cx="2978150" cy="1860609"/>
          </a:xfrm>
          <a:prstGeom prst="rect">
            <a:avLst/>
          </a:prstGeom>
        </p:spPr>
        <p:txBody>
          <a:bodyPr vert="eaVert" wrap="square">
            <a:spAutoFit/>
          </a:bodyPr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charset="-122"/>
                <a:ea typeface="华文楷体" panose="02010600040101010101" charset="-122"/>
              </a:rPr>
              <a:t>尧山山峰奇特，瀑布众多，森林茂密，温泉优良，人文景观辉煌，集雄、险、秀、奇、幽于一体，分为冬凌潭、石扉玉章、三岔口、白龙潭、半仙居、石人、鸡冠石、白牛城、秘洞、温泉十大部分。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charset="-122"/>
              <a:ea typeface="华文楷体" panose="02010600040101010101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6856905" y="2234977"/>
            <a:ext cx="0" cy="1855177"/>
          </a:xfrm>
          <a:prstGeom prst="line">
            <a:avLst/>
          </a:prstGeom>
          <a:ln>
            <a:solidFill>
              <a:srgbClr val="9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7129320" y="2234977"/>
            <a:ext cx="0" cy="1855177"/>
          </a:xfrm>
          <a:prstGeom prst="line">
            <a:avLst/>
          </a:prstGeom>
          <a:ln>
            <a:solidFill>
              <a:srgbClr val="9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7401735" y="2234977"/>
            <a:ext cx="0" cy="1855177"/>
          </a:xfrm>
          <a:prstGeom prst="line">
            <a:avLst/>
          </a:prstGeom>
          <a:ln>
            <a:solidFill>
              <a:srgbClr val="9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7687829" y="2241327"/>
            <a:ext cx="0" cy="1855177"/>
          </a:xfrm>
          <a:prstGeom prst="line">
            <a:avLst/>
          </a:prstGeom>
          <a:ln>
            <a:solidFill>
              <a:srgbClr val="9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>
            <a:off x="7963322" y="2241327"/>
            <a:ext cx="0" cy="1855177"/>
          </a:xfrm>
          <a:prstGeom prst="line">
            <a:avLst/>
          </a:prstGeom>
          <a:ln>
            <a:solidFill>
              <a:srgbClr val="9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/>
        </p:nvCxnSpPr>
        <p:spPr>
          <a:xfrm>
            <a:off x="8238815" y="2241327"/>
            <a:ext cx="0" cy="1855177"/>
          </a:xfrm>
          <a:prstGeom prst="line">
            <a:avLst/>
          </a:prstGeom>
          <a:ln>
            <a:solidFill>
              <a:srgbClr val="9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/>
        </p:nvCxnSpPr>
        <p:spPr>
          <a:xfrm>
            <a:off x="8514308" y="2241327"/>
            <a:ext cx="0" cy="1855177"/>
          </a:xfrm>
          <a:prstGeom prst="line">
            <a:avLst/>
          </a:prstGeom>
          <a:ln>
            <a:solidFill>
              <a:srgbClr val="9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>
            <a:off x="8789801" y="2241327"/>
            <a:ext cx="0" cy="1855177"/>
          </a:xfrm>
          <a:prstGeom prst="line">
            <a:avLst/>
          </a:prstGeom>
          <a:ln>
            <a:solidFill>
              <a:srgbClr val="9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等腰三角形 59"/>
          <p:cNvSpPr/>
          <p:nvPr/>
        </p:nvSpPr>
        <p:spPr>
          <a:xfrm flipV="1">
            <a:off x="6614658" y="1800295"/>
            <a:ext cx="246222" cy="129396"/>
          </a:xfrm>
          <a:prstGeom prst="triangle">
            <a:avLst/>
          </a:prstGeom>
          <a:solidFill>
            <a:srgbClr val="921D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1" name="直接连接符 60"/>
          <p:cNvCxnSpPr/>
          <p:nvPr/>
        </p:nvCxnSpPr>
        <p:spPr>
          <a:xfrm>
            <a:off x="3391075" y="4174902"/>
            <a:ext cx="0" cy="1854835"/>
          </a:xfrm>
          <a:prstGeom prst="line">
            <a:avLst/>
          </a:prstGeom>
          <a:ln>
            <a:solidFill>
              <a:srgbClr val="9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/>
        </p:nvCxnSpPr>
        <p:spPr>
          <a:xfrm>
            <a:off x="3118025" y="4193952"/>
            <a:ext cx="0" cy="1854835"/>
          </a:xfrm>
          <a:prstGeom prst="line">
            <a:avLst/>
          </a:prstGeom>
          <a:ln>
            <a:solidFill>
              <a:srgbClr val="9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584490" y="2234977"/>
            <a:ext cx="0" cy="1855177"/>
          </a:xfrm>
          <a:prstGeom prst="line">
            <a:avLst/>
          </a:prstGeom>
          <a:ln>
            <a:solidFill>
              <a:srgbClr val="9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312075" y="2234977"/>
            <a:ext cx="0" cy="1855177"/>
          </a:xfrm>
          <a:prstGeom prst="line">
            <a:avLst/>
          </a:prstGeom>
          <a:ln>
            <a:solidFill>
              <a:srgbClr val="921D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组合 66"/>
          <p:cNvGrpSpPr/>
          <p:nvPr/>
        </p:nvGrpSpPr>
        <p:grpSpPr>
          <a:xfrm rot="0">
            <a:off x="3590290" y="1730375"/>
            <a:ext cx="552450" cy="1438910"/>
            <a:chOff x="5385939" y="4161870"/>
            <a:chExt cx="759981" cy="1809161"/>
          </a:xfrm>
        </p:grpSpPr>
        <p:sp>
          <p:nvSpPr>
            <p:cNvPr id="68" name="矩形 67"/>
            <p:cNvSpPr/>
            <p:nvPr/>
          </p:nvSpPr>
          <p:spPr>
            <a:xfrm>
              <a:off x="5435696" y="4207591"/>
              <a:ext cx="676656" cy="1728000"/>
            </a:xfrm>
            <a:prstGeom prst="rect">
              <a:avLst/>
            </a:prstGeom>
            <a:solidFill>
              <a:srgbClr val="921D2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69" name="矩形 68"/>
            <p:cNvSpPr/>
            <p:nvPr/>
          </p:nvSpPr>
          <p:spPr>
            <a:xfrm>
              <a:off x="5385939" y="4161870"/>
              <a:ext cx="759981" cy="1809161"/>
            </a:xfrm>
            <a:prstGeom prst="rect">
              <a:avLst/>
            </a:prstGeom>
            <a:noFill/>
            <a:ln>
              <a:solidFill>
                <a:srgbClr val="921D2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70" name="矩形 69"/>
          <p:cNvSpPr/>
          <p:nvPr/>
        </p:nvSpPr>
        <p:spPr>
          <a:xfrm>
            <a:off x="3590290" y="1914525"/>
            <a:ext cx="551815" cy="1123950"/>
          </a:xfrm>
          <a:prstGeom prst="rect">
            <a:avLst/>
          </a:prstGeom>
        </p:spPr>
        <p:txBody>
          <a:bodyPr vert="eaVert" wrap="square">
            <a:spAutoFit/>
          </a:bodyPr>
          <a:p>
            <a:r>
              <a:rPr lang="zh-CN" altLang="en-US" sz="2400" b="1" spc="300" dirty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rPr>
              <a:t>伏牛山</a:t>
            </a:r>
            <a:endParaRPr lang="zh-CN" altLang="en-US" sz="2400" b="1" spc="300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grpSp>
        <p:nvGrpSpPr>
          <p:cNvPr id="81" name="组合 80"/>
          <p:cNvGrpSpPr/>
          <p:nvPr/>
        </p:nvGrpSpPr>
        <p:grpSpPr>
          <a:xfrm>
            <a:off x="7399020" y="4969510"/>
            <a:ext cx="552450" cy="1438910"/>
            <a:chOff x="5854" y="2925"/>
            <a:chExt cx="870" cy="2266"/>
          </a:xfrm>
        </p:grpSpPr>
        <p:grpSp>
          <p:nvGrpSpPr>
            <p:cNvPr id="77" name="组合 76"/>
            <p:cNvGrpSpPr/>
            <p:nvPr/>
          </p:nvGrpSpPr>
          <p:grpSpPr>
            <a:xfrm rot="0">
              <a:off x="5854" y="2925"/>
              <a:ext cx="870" cy="2266"/>
              <a:chOff x="5385939" y="4161870"/>
              <a:chExt cx="759981" cy="1809161"/>
            </a:xfrm>
          </p:grpSpPr>
          <p:sp>
            <p:nvSpPr>
              <p:cNvPr id="78" name="矩形 77"/>
              <p:cNvSpPr/>
              <p:nvPr/>
            </p:nvSpPr>
            <p:spPr>
              <a:xfrm>
                <a:off x="5435696" y="4207591"/>
                <a:ext cx="676656" cy="1728000"/>
              </a:xfrm>
              <a:prstGeom prst="rect">
                <a:avLst/>
              </a:prstGeom>
              <a:solidFill>
                <a:srgbClr val="921D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79" name="矩形 78"/>
              <p:cNvSpPr/>
              <p:nvPr/>
            </p:nvSpPr>
            <p:spPr>
              <a:xfrm>
                <a:off x="5385939" y="4161870"/>
                <a:ext cx="759981" cy="1809161"/>
              </a:xfrm>
              <a:prstGeom prst="rect">
                <a:avLst/>
              </a:prstGeom>
              <a:noFill/>
              <a:ln>
                <a:solidFill>
                  <a:srgbClr val="921D2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80" name="矩形 79"/>
            <p:cNvSpPr/>
            <p:nvPr/>
          </p:nvSpPr>
          <p:spPr>
            <a:xfrm>
              <a:off x="5854" y="3215"/>
              <a:ext cx="869" cy="1770"/>
            </a:xfrm>
            <a:prstGeom prst="rect">
              <a:avLst/>
            </a:prstGeom>
          </p:spPr>
          <p:txBody>
            <a:bodyPr vert="eaVert" wrap="square">
              <a:spAutoFit/>
            </a:bodyPr>
            <a:p>
              <a:r>
                <a:rPr lang="zh-CN" altLang="en-US" sz="2400" b="1" spc="300" dirty="0">
                  <a:solidFill>
                    <a:schemeClr val="bg1"/>
                  </a:solidFill>
                  <a:latin typeface="隶书" panose="02010509060101010101" pitchFamily="49" charset="-122"/>
                  <a:ea typeface="隶书" panose="02010509060101010101" pitchFamily="49" charset="-122"/>
                </a:rPr>
                <a:t>尧 山</a:t>
              </a:r>
              <a:endParaRPr lang="zh-CN" altLang="en-US" sz="2400" b="1" spc="300" dirty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</a:endParaRPr>
            </a:p>
          </p:txBody>
        </p:sp>
      </p:grpSp>
      <p:sp>
        <p:nvSpPr>
          <p:cNvPr id="54" name="矩形 53"/>
          <p:cNvSpPr/>
          <p:nvPr/>
        </p:nvSpPr>
        <p:spPr>
          <a:xfrm>
            <a:off x="5285716" y="0"/>
            <a:ext cx="816634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81500">
                <a:schemeClr val="tx1">
                  <a:lumMod val="85000"/>
                  <a:lumOff val="15000"/>
                  <a:alpha val="16000"/>
                </a:schemeClr>
              </a:gs>
              <a:gs pos="100000">
                <a:schemeClr val="tx1">
                  <a:alpha val="27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3" grpId="1" animBg="1"/>
      <p:bldP spid="33" grpId="0"/>
      <p:bldP spid="60" grpId="0" animBg="1"/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906270" y="1852930"/>
            <a:ext cx="4139565" cy="3168015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>
                <a:latin typeface="华文楷体" panose="02010600040101010101" charset="-122"/>
                <a:ea typeface="华文楷体" panose="02010600040101010101" charset="-122"/>
                <a:sym typeface="+mn-ea"/>
              </a:rPr>
              <a:t>云台山，位于河南省焦作市修武县境内，含红石峡、潭瀑峡、茱萸峰百家岩、万善寺等主要景点。云台山风景区因山势险峻，峰壑之间常年云锁雾绕而得名。据神话传说，黄帝陶正之官宁封子授黄帝御龙飞云之术。自焚则随路五色之烟上下升腾，其骨骸葬于“宁北山”中。</a:t>
            </a:r>
            <a:endParaRPr lang="zh-CN" altLang="en-US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>
              <a:lnSpc>
                <a:spcPct val="130000"/>
              </a:lnSpc>
            </a:pP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93882" y="3987836"/>
            <a:ext cx="2189303" cy="245731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15119" y="412844"/>
            <a:ext cx="11361762" cy="6032311"/>
          </a:xfrm>
          <a:prstGeom prst="rect">
            <a:avLst/>
          </a:prstGeom>
          <a:noFill/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菱形 5"/>
          <p:cNvSpPr/>
          <p:nvPr/>
        </p:nvSpPr>
        <p:spPr>
          <a:xfrm>
            <a:off x="1121548" y="820618"/>
            <a:ext cx="689005" cy="689005"/>
          </a:xfrm>
          <a:prstGeom prst="diamond">
            <a:avLst/>
          </a:prstGeom>
          <a:solidFill>
            <a:srgbClr val="921D2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字酷堂清楷体" panose="02010601030101010101" pitchFamily="2" charset="-122"/>
                <a:ea typeface="字酷堂清楷体" panose="02010601030101010101" pitchFamily="2" charset="-122"/>
              </a:rPr>
              <a:t>壹</a:t>
            </a:r>
            <a:endParaRPr lang="zh-CN" altLang="en-US" sz="2400" dirty="0">
              <a:solidFill>
                <a:schemeClr val="bg1"/>
              </a:solidFill>
              <a:latin typeface="字酷堂清楷体" panose="02010601030101010101" pitchFamily="2" charset="-122"/>
              <a:ea typeface="字酷堂清楷体" panose="02010601030101010101" pitchFamily="2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1121410" y="2299335"/>
            <a:ext cx="759460" cy="1808480"/>
            <a:chOff x="7172" y="2577"/>
            <a:chExt cx="1196" cy="2848"/>
          </a:xfrm>
        </p:grpSpPr>
        <p:grpSp>
          <p:nvGrpSpPr>
            <p:cNvPr id="7" name="组合 6"/>
            <p:cNvGrpSpPr/>
            <p:nvPr/>
          </p:nvGrpSpPr>
          <p:grpSpPr>
            <a:xfrm>
              <a:off x="7172" y="2577"/>
              <a:ext cx="1197" cy="2849"/>
              <a:chOff x="5385939" y="4161870"/>
              <a:chExt cx="759981" cy="1809161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5435696" y="4207591"/>
                <a:ext cx="676656" cy="1728000"/>
              </a:xfrm>
              <a:prstGeom prst="rect">
                <a:avLst/>
              </a:prstGeom>
              <a:solidFill>
                <a:srgbClr val="921D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5385939" y="4161870"/>
                <a:ext cx="759981" cy="1809161"/>
              </a:xfrm>
              <a:prstGeom prst="rect">
                <a:avLst/>
              </a:prstGeom>
              <a:noFill/>
              <a:ln>
                <a:solidFill>
                  <a:srgbClr val="921D2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" name="矩形 10"/>
            <p:cNvSpPr/>
            <p:nvPr/>
          </p:nvSpPr>
          <p:spPr>
            <a:xfrm>
              <a:off x="7322" y="2988"/>
              <a:ext cx="966" cy="2004"/>
            </a:xfrm>
            <a:prstGeom prst="rect">
              <a:avLst/>
            </a:prstGeom>
          </p:spPr>
          <p:txBody>
            <a:bodyPr vert="eaVert" wrap="none">
              <a:spAutoFit/>
            </a:bodyPr>
            <a:lstStyle/>
            <a:p>
              <a:r>
                <a:rPr lang="zh-CN" altLang="en-US" sz="2800" spc="300" dirty="0">
                  <a:solidFill>
                    <a:schemeClr val="bg1"/>
                  </a:solidFill>
                  <a:latin typeface="汉仪中宋简" panose="02010609000101010101" pitchFamily="49" charset="-122"/>
                  <a:ea typeface="汉仪中宋简" panose="02010609000101010101" pitchFamily="49" charset="-122"/>
                </a:rPr>
                <a:t>云台山</a:t>
              </a:r>
              <a:endParaRPr lang="zh-CN" altLang="en-US" sz="2800" spc="300" dirty="0">
                <a:solidFill>
                  <a:schemeClr val="bg1"/>
                </a:solidFill>
                <a:latin typeface="汉仪中宋简" panose="02010609000101010101" pitchFamily="49" charset="-122"/>
                <a:ea typeface="汉仪中宋简" panose="02010609000101010101" pitchFamily="49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677795" y="1888490"/>
            <a:ext cx="2967990" cy="3132455"/>
            <a:chOff x="7792197" y="5230200"/>
            <a:chExt cx="1938066" cy="1861211"/>
          </a:xfrm>
        </p:grpSpPr>
        <p:cxnSp>
          <p:nvCxnSpPr>
            <p:cNvPr id="15" name="直接连接符 14"/>
            <p:cNvCxnSpPr/>
            <p:nvPr/>
          </p:nvCxnSpPr>
          <p:spPr>
            <a:xfrm>
              <a:off x="9730263" y="5236234"/>
              <a:ext cx="0" cy="1855177"/>
            </a:xfrm>
            <a:prstGeom prst="line">
              <a:avLst/>
            </a:prstGeom>
            <a:ln>
              <a:solidFill>
                <a:srgbClr val="921D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>
              <a:off x="9477222" y="5236234"/>
              <a:ext cx="0" cy="1855177"/>
            </a:xfrm>
            <a:prstGeom prst="line">
              <a:avLst/>
            </a:prstGeom>
            <a:ln>
              <a:solidFill>
                <a:srgbClr val="921D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9258687" y="5230200"/>
              <a:ext cx="0" cy="1855177"/>
            </a:xfrm>
            <a:prstGeom prst="line">
              <a:avLst/>
            </a:prstGeom>
            <a:ln>
              <a:solidFill>
                <a:srgbClr val="921D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9014272" y="5236234"/>
              <a:ext cx="0" cy="1855177"/>
            </a:xfrm>
            <a:prstGeom prst="line">
              <a:avLst/>
            </a:prstGeom>
            <a:ln>
              <a:solidFill>
                <a:srgbClr val="921D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>
              <a:off x="8769857" y="5236234"/>
              <a:ext cx="0" cy="1855177"/>
            </a:xfrm>
            <a:prstGeom prst="line">
              <a:avLst/>
            </a:prstGeom>
            <a:ln>
              <a:solidFill>
                <a:srgbClr val="921D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>
              <a:off x="8525442" y="5236234"/>
              <a:ext cx="0" cy="1855177"/>
            </a:xfrm>
            <a:prstGeom prst="line">
              <a:avLst/>
            </a:prstGeom>
            <a:ln>
              <a:solidFill>
                <a:srgbClr val="921D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8281027" y="5236234"/>
              <a:ext cx="0" cy="1855177"/>
            </a:xfrm>
            <a:prstGeom prst="line">
              <a:avLst/>
            </a:prstGeom>
            <a:ln>
              <a:solidFill>
                <a:srgbClr val="921D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8036612" y="5236234"/>
              <a:ext cx="0" cy="1855177"/>
            </a:xfrm>
            <a:prstGeom prst="line">
              <a:avLst/>
            </a:prstGeom>
            <a:ln>
              <a:solidFill>
                <a:srgbClr val="921D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7792197" y="5236234"/>
              <a:ext cx="0" cy="1855177"/>
            </a:xfrm>
            <a:prstGeom prst="line">
              <a:avLst/>
            </a:prstGeom>
            <a:ln>
              <a:solidFill>
                <a:srgbClr val="921D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矩形 24"/>
          <p:cNvSpPr/>
          <p:nvPr/>
        </p:nvSpPr>
        <p:spPr>
          <a:xfrm>
            <a:off x="5279366" y="0"/>
            <a:ext cx="816634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81500">
                <a:schemeClr val="tx1">
                  <a:lumMod val="85000"/>
                  <a:lumOff val="15000"/>
                  <a:alpha val="16000"/>
                </a:schemeClr>
              </a:gs>
              <a:gs pos="100000">
                <a:schemeClr val="tx1">
                  <a:alpha val="27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0" name="组合 29"/>
          <p:cNvGrpSpPr/>
          <p:nvPr/>
        </p:nvGrpSpPr>
        <p:grpSpPr>
          <a:xfrm>
            <a:off x="7675880" y="525780"/>
            <a:ext cx="2921000" cy="5814060"/>
            <a:chOff x="12088" y="828"/>
            <a:chExt cx="4600" cy="9156"/>
          </a:xfrm>
        </p:grpSpPr>
        <p:sp>
          <p:nvSpPr>
            <p:cNvPr id="26" name="矩形 25"/>
            <p:cNvSpPr/>
            <p:nvPr/>
          </p:nvSpPr>
          <p:spPr>
            <a:xfrm>
              <a:off x="13588" y="923"/>
              <a:ext cx="1381" cy="14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5400" dirty="0">
                  <a:solidFill>
                    <a:srgbClr val="921D23"/>
                  </a:solidFill>
                  <a:latin typeface="字酷堂清楷体" panose="02010601030101010101" pitchFamily="2" charset="-122"/>
                  <a:ea typeface="字酷堂清楷体" panose="02010601030101010101" pitchFamily="2" charset="-122"/>
                </a:rPr>
                <a:t>壹</a:t>
              </a:r>
              <a:endParaRPr lang="zh-CN" altLang="en-US" sz="5400" dirty="0">
                <a:solidFill>
                  <a:srgbClr val="921D23"/>
                </a:solidFill>
                <a:latin typeface="字酷堂清楷体" panose="02010601030101010101" pitchFamily="2" charset="-122"/>
                <a:ea typeface="字酷堂清楷体" panose="02010601030101010101" pitchFamily="2" charset="-122"/>
              </a:endParaRP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12088" y="828"/>
              <a:ext cx="4600" cy="9156"/>
              <a:chOff x="12088" y="828"/>
              <a:chExt cx="4600" cy="9156"/>
            </a:xfrm>
          </p:grpSpPr>
          <p:sp>
            <p:nvSpPr>
              <p:cNvPr id="24" name="矩形 23"/>
              <p:cNvSpPr/>
              <p:nvPr/>
            </p:nvSpPr>
            <p:spPr>
              <a:xfrm>
                <a:off x="12954" y="828"/>
                <a:ext cx="2870" cy="9156"/>
              </a:xfrm>
              <a:prstGeom prst="rect">
                <a:avLst/>
              </a:prstGeom>
              <a:noFill/>
              <a:ln>
                <a:solidFill>
                  <a:srgbClr val="921D2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2" name="图片 1" descr="云台山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2088" y="2153"/>
                <a:ext cx="4601" cy="6804"/>
              </a:xfrm>
              <a:prstGeom prst="rect">
                <a:avLst/>
              </a:prstGeom>
            </p:spPr>
          </p:pic>
        </p:grpSp>
      </p:grpSp>
      <p:pic>
        <p:nvPicPr>
          <p:cNvPr id="55" name="图片 5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290" y="5440680"/>
            <a:ext cx="1861185" cy="10045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黄河落日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5610" y="662305"/>
            <a:ext cx="7790180" cy="520255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75005" y="260350"/>
            <a:ext cx="613410" cy="878840"/>
          </a:xfrm>
          <a:prstGeom prst="rect">
            <a:avLst/>
          </a:prstGeom>
        </p:spPr>
        <p:txBody>
          <a:bodyPr vert="eaVert" wrap="none">
            <a:spAutoFit/>
          </a:bodyPr>
          <a:lstStyle/>
          <a:p>
            <a:r>
              <a:rPr lang="zh-CN" altLang="en-US" sz="2800" spc="300" dirty="0">
                <a:solidFill>
                  <a:schemeClr val="tx1"/>
                </a:solidFill>
                <a:latin typeface="汉仪中宋简" panose="02010609000101010101" pitchFamily="49" charset="-122"/>
                <a:ea typeface="汉仪中宋简" panose="02010609000101010101" pitchFamily="49" charset="-122"/>
              </a:rPr>
              <a:t>落</a:t>
            </a:r>
            <a:r>
              <a:rPr lang="zh-CN" altLang="en-US" sz="2800" spc="300" dirty="0">
                <a:solidFill>
                  <a:schemeClr val="bg1"/>
                </a:solidFill>
                <a:latin typeface="汉仪中宋简" panose="02010609000101010101" pitchFamily="49" charset="-122"/>
                <a:ea typeface="汉仪中宋简" panose="02010609000101010101" pitchFamily="49" charset="-122"/>
              </a:rPr>
              <a:t>日</a:t>
            </a:r>
            <a:endParaRPr lang="zh-CN" altLang="en-US" sz="2800" spc="300" dirty="0">
              <a:solidFill>
                <a:schemeClr val="bg1"/>
              </a:solidFill>
              <a:latin typeface="汉仪中宋简" panose="02010609000101010101" pitchFamily="49" charset="-122"/>
              <a:ea typeface="汉仪中宋简" panose="02010609000101010101" pitchFamily="49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1288262" y="451563"/>
            <a:ext cx="0" cy="18739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479550" y="801370"/>
            <a:ext cx="846455" cy="1524000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汉仪书宋一简" panose="02010609000101010101" pitchFamily="49" charset="-122"/>
                <a:ea typeface="汉仪书宋一简" panose="02010609000101010101" pitchFamily="49" charset="-122"/>
              </a:rPr>
              <a:t>等了五千年 </a:t>
            </a:r>
            <a:endParaRPr lang="zh-CN" altLang="en-US" sz="1200" dirty="0">
              <a:solidFill>
                <a:schemeClr val="bg1"/>
              </a:solidFill>
              <a:latin typeface="汉仪书宋一简" panose="02010609000101010101" pitchFamily="49" charset="-122"/>
              <a:ea typeface="汉仪书宋一简" panose="0201060900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汉仪书宋一简" panose="02010609000101010101" pitchFamily="49" charset="-122"/>
                <a:ea typeface="汉仪书宋一简" panose="02010609000101010101" pitchFamily="49" charset="-122"/>
              </a:rPr>
              <a:t>才见到这庄严的一刻 </a:t>
            </a:r>
            <a:endParaRPr lang="zh-CN" altLang="en-US" sz="1200" dirty="0">
              <a:solidFill>
                <a:schemeClr val="bg1"/>
              </a:solidFill>
              <a:latin typeface="汉仪书宋一简" panose="02010609000101010101" pitchFamily="49" charset="-122"/>
              <a:ea typeface="汉仪书宋一简" panose="0201060900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汉仪书宋一简" panose="02010609000101010101" pitchFamily="49" charset="-122"/>
                <a:ea typeface="汉仪书宋一简" panose="02010609000101010101" pitchFamily="49" charset="-122"/>
              </a:rPr>
              <a:t>在染红一座座黄土塬</a:t>
            </a:r>
            <a:endParaRPr lang="zh-CN" altLang="en-US" sz="1200" dirty="0">
              <a:solidFill>
                <a:schemeClr val="bg1"/>
              </a:solidFill>
              <a:latin typeface="汉仪书宋一简" panose="02010609000101010101" pitchFamily="49" charset="-122"/>
              <a:ea typeface="汉仪书宋一简" panose="02010609000101010101" pitchFamily="49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366885" y="3615250"/>
            <a:ext cx="3483610" cy="2714611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rgbClr val="000000"/>
                </a:solidFill>
                <a:latin typeface="汉仪书宋一简" panose="02010609000101010101" pitchFamily="49" charset="-122"/>
                <a:ea typeface="汉仪书宋一简" panose="02010609000101010101" pitchFamily="49" charset="-122"/>
              </a:rPr>
              <a:t>淡了，帆影</a:t>
            </a:r>
            <a:endParaRPr lang="zh-CN" altLang="en-US" sz="1100" dirty="0">
              <a:solidFill>
                <a:srgbClr val="000000"/>
              </a:solidFill>
              <a:latin typeface="汉仪书宋一简" panose="02010609000101010101" pitchFamily="49" charset="-122"/>
              <a:ea typeface="汉仪书宋一简" panose="0201060900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rgbClr val="000000"/>
                </a:solidFill>
                <a:latin typeface="汉仪书宋一简" panose="02010609000101010101" pitchFamily="49" charset="-122"/>
                <a:ea typeface="汉仪书宋一简" panose="02010609000101010101" pitchFamily="49" charset="-122"/>
              </a:rPr>
              <a:t>远了，渔歌</a:t>
            </a:r>
            <a:endParaRPr lang="zh-CN" altLang="en-US" sz="1100" dirty="0">
              <a:solidFill>
                <a:srgbClr val="000000"/>
              </a:solidFill>
              <a:latin typeface="汉仪书宋一简" panose="02010609000101010101" pitchFamily="49" charset="-122"/>
              <a:ea typeface="汉仪书宋一简" panose="0201060900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rgbClr val="000000"/>
                </a:solidFill>
                <a:latin typeface="汉仪书宋一简" panose="02010609000101010101" pitchFamily="49" charset="-122"/>
                <a:ea typeface="汉仪书宋一简" panose="02010609000101010101" pitchFamily="49" charset="-122"/>
              </a:rPr>
              <a:t>此刻，大地全在沉默</a:t>
            </a:r>
            <a:endParaRPr lang="zh-CN" altLang="en-US" sz="1100" dirty="0">
              <a:solidFill>
                <a:srgbClr val="000000"/>
              </a:solidFill>
              <a:latin typeface="汉仪书宋一简" panose="02010609000101010101" pitchFamily="49" charset="-122"/>
              <a:ea typeface="汉仪书宋一简" panose="0201060900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rgbClr val="000000"/>
                </a:solidFill>
                <a:latin typeface="汉仪书宋一简" panose="02010609000101010101" pitchFamily="49" charset="-122"/>
                <a:ea typeface="汉仪书宋一简" panose="02010609000101010101" pitchFamily="49" charset="-122"/>
              </a:rPr>
              <a:t>凝思的树，严肃的鹰</a:t>
            </a:r>
            <a:endParaRPr lang="zh-CN" altLang="en-US" sz="1100" dirty="0">
              <a:solidFill>
                <a:srgbClr val="000000"/>
              </a:solidFill>
              <a:latin typeface="汉仪书宋一简" panose="02010609000101010101" pitchFamily="49" charset="-122"/>
              <a:ea typeface="汉仪书宋一简" panose="0201060900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rgbClr val="000000"/>
                </a:solidFill>
                <a:latin typeface="汉仪书宋一简" panose="02010609000101010101" pitchFamily="49" charset="-122"/>
                <a:ea typeface="汉仪书宋一简" panose="02010609000101010101" pitchFamily="49" charset="-122"/>
              </a:rPr>
              <a:t>倔强的陡峭的土壁</a:t>
            </a:r>
            <a:endParaRPr lang="zh-CN" altLang="en-US" sz="1100" dirty="0">
              <a:solidFill>
                <a:srgbClr val="000000"/>
              </a:solidFill>
              <a:latin typeface="汉仪书宋一简" panose="02010609000101010101" pitchFamily="49" charset="-122"/>
              <a:ea typeface="汉仪书宋一简" panose="0201060900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rgbClr val="000000"/>
                </a:solidFill>
                <a:latin typeface="汉仪书宋一简" panose="02010609000101010101" pitchFamily="49" charset="-122"/>
                <a:ea typeface="汉仪书宋一简" panose="02010609000101010101" pitchFamily="49" charset="-122"/>
              </a:rPr>
              <a:t>蒿艾气息的枯黄的草色</a:t>
            </a:r>
            <a:endParaRPr lang="zh-CN" altLang="en-US" sz="1100" dirty="0">
              <a:solidFill>
                <a:srgbClr val="000000"/>
              </a:solidFill>
              <a:latin typeface="汉仪书宋一简" panose="02010609000101010101" pitchFamily="49" charset="-122"/>
              <a:ea typeface="汉仪书宋一简" panose="0201060900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rgbClr val="000000"/>
                </a:solidFill>
                <a:latin typeface="汉仪书宋一简" panose="02010609000101010101" pitchFamily="49" charset="-122"/>
                <a:ea typeface="汉仪书宋一简" panose="02010609000101010101" pitchFamily="49" charset="-122"/>
              </a:rPr>
              <a:t>只有绛红的狂涛</a:t>
            </a:r>
            <a:endParaRPr lang="zh-CN" altLang="en-US" sz="1100" dirty="0">
              <a:solidFill>
                <a:srgbClr val="000000"/>
              </a:solidFill>
              <a:latin typeface="汉仪书宋一简" panose="02010609000101010101" pitchFamily="49" charset="-122"/>
              <a:ea typeface="汉仪书宋一简" panose="0201060900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rgbClr val="000000"/>
                </a:solidFill>
                <a:latin typeface="汉仪书宋一简" panose="02010609000101010101" pitchFamily="49" charset="-122"/>
                <a:ea typeface="汉仪书宋一简" panose="02010609000101010101" pitchFamily="49" charset="-122"/>
              </a:rPr>
              <a:t>长空下，站起又沉落</a:t>
            </a:r>
            <a:endParaRPr lang="zh-CN" altLang="en-US" sz="1100" dirty="0">
              <a:solidFill>
                <a:srgbClr val="000000"/>
              </a:solidFill>
              <a:latin typeface="汉仪书宋一简" panose="02010609000101010101" pitchFamily="49" charset="-122"/>
              <a:ea typeface="汉仪书宋一简" panose="0201060900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rgbClr val="000000"/>
                </a:solidFill>
                <a:latin typeface="汉仪书宋一简" panose="02010609000101010101" pitchFamily="49" charset="-122"/>
                <a:ea typeface="汉仪书宋一简" panose="02010609000101010101" pitchFamily="49" charset="-122"/>
              </a:rPr>
              <a:t>九万面旌旗翻卷</a:t>
            </a:r>
            <a:endParaRPr lang="zh-CN" altLang="en-US" sz="1100" dirty="0">
              <a:solidFill>
                <a:srgbClr val="000000"/>
              </a:solidFill>
              <a:latin typeface="汉仪书宋一简" panose="02010609000101010101" pitchFamily="49" charset="-122"/>
              <a:ea typeface="汉仪书宋一简" panose="0201060900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rgbClr val="000000"/>
                </a:solidFill>
                <a:latin typeface="汉仪书宋一简" panose="02010609000101010101" pitchFamily="49" charset="-122"/>
                <a:ea typeface="汉仪书宋一简" panose="02010609000101010101" pitchFamily="49" charset="-122"/>
              </a:rPr>
              <a:t>九万面鼙鼓云锣</a:t>
            </a:r>
            <a:endParaRPr lang="zh-CN" altLang="en-US" sz="1100" dirty="0">
              <a:solidFill>
                <a:srgbClr val="000000"/>
              </a:solidFill>
              <a:latin typeface="汉仪书宋一简" panose="02010609000101010101" pitchFamily="49" charset="-122"/>
              <a:ea typeface="汉仪书宋一简" panose="0201060900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rgbClr val="000000"/>
                </a:solidFill>
                <a:latin typeface="汉仪书宋一简" panose="02010609000101010101" pitchFamily="49" charset="-122"/>
                <a:ea typeface="汉仪书宋一简" panose="02010609000101010101" pitchFamily="49" charset="-122"/>
              </a:rPr>
              <a:t>一齐回响在重重沟壑</a:t>
            </a:r>
            <a:endParaRPr lang="zh-CN" altLang="en-US" sz="1100" dirty="0">
              <a:solidFill>
                <a:srgbClr val="000000"/>
              </a:solidFill>
              <a:latin typeface="汉仪书宋一简" panose="02010609000101010101" pitchFamily="49" charset="-122"/>
              <a:ea typeface="汉仪书宋一简" panose="0201060900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rgbClr val="000000"/>
                </a:solidFill>
                <a:latin typeface="汉仪书宋一简" panose="02010609000101010101" pitchFamily="49" charset="-122"/>
                <a:ea typeface="汉仪书宋一简" panose="02010609000101010101" pitchFamily="49" charset="-122"/>
              </a:rPr>
              <a:t>颤动的大地</a:t>
            </a:r>
            <a:endParaRPr lang="zh-CN" altLang="en-US" sz="1100" dirty="0">
              <a:solidFill>
                <a:srgbClr val="000000"/>
              </a:solidFill>
              <a:latin typeface="汉仪书宋一简" panose="02010609000101010101" pitchFamily="49" charset="-122"/>
              <a:ea typeface="汉仪书宋一简" panose="0201060900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rgbClr val="000000"/>
                </a:solidFill>
                <a:latin typeface="汉仪书宋一简" panose="02010609000101010101" pitchFamily="49" charset="-122"/>
                <a:ea typeface="汉仪书宋一简" panose="02010609000101010101" pitchFamily="49" charset="-122"/>
              </a:rPr>
              <a:t>竟如此惊心动魄</a:t>
            </a:r>
            <a:endParaRPr lang="zh-CN" altLang="en-US" sz="1100" dirty="0">
              <a:solidFill>
                <a:srgbClr val="000000"/>
              </a:solidFill>
              <a:latin typeface="汉仪书宋一简" panose="02010609000101010101" pitchFamily="49" charset="-122"/>
              <a:ea typeface="汉仪书宋一简" panose="02010609000101010101" pitchFamily="49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10228580" y="3481705"/>
            <a:ext cx="0" cy="161544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11221720" y="1101725"/>
            <a:ext cx="759460" cy="1808480"/>
            <a:chOff x="16547" y="1735"/>
            <a:chExt cx="1196" cy="2848"/>
          </a:xfrm>
        </p:grpSpPr>
        <p:grpSp>
          <p:nvGrpSpPr>
            <p:cNvPr id="27" name="组合 26"/>
            <p:cNvGrpSpPr/>
            <p:nvPr/>
          </p:nvGrpSpPr>
          <p:grpSpPr>
            <a:xfrm>
              <a:off x="16547" y="1735"/>
              <a:ext cx="1197" cy="2849"/>
              <a:chOff x="5385939" y="4161870"/>
              <a:chExt cx="759981" cy="1809161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5435696" y="4207591"/>
                <a:ext cx="676656" cy="1728000"/>
              </a:xfrm>
              <a:prstGeom prst="rect">
                <a:avLst/>
              </a:prstGeom>
              <a:solidFill>
                <a:srgbClr val="921D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5385939" y="4161870"/>
                <a:ext cx="759981" cy="1809161"/>
              </a:xfrm>
              <a:prstGeom prst="rect">
                <a:avLst/>
              </a:prstGeom>
              <a:noFill/>
              <a:ln>
                <a:solidFill>
                  <a:srgbClr val="921D2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1" name="矩形 30"/>
            <p:cNvSpPr/>
            <p:nvPr/>
          </p:nvSpPr>
          <p:spPr>
            <a:xfrm>
              <a:off x="16696" y="1891"/>
              <a:ext cx="966" cy="2624"/>
            </a:xfrm>
            <a:prstGeom prst="rect">
              <a:avLst/>
            </a:prstGeom>
          </p:spPr>
          <p:txBody>
            <a:bodyPr vert="eaVert" wrap="none">
              <a:spAutoFit/>
            </a:bodyPr>
            <a:lstStyle/>
            <a:p>
              <a:r>
                <a:rPr lang="zh-CN" altLang="en-US" sz="2800" spc="300" dirty="0">
                  <a:solidFill>
                    <a:schemeClr val="bg1"/>
                  </a:solidFill>
                  <a:latin typeface="汉仪中宋简" panose="02010609000101010101" pitchFamily="49" charset="-122"/>
                  <a:ea typeface="汉仪中宋简" panose="02010609000101010101" pitchFamily="49" charset="-122"/>
                </a:rPr>
                <a:t>黄河落日</a:t>
              </a:r>
              <a:endParaRPr lang="zh-CN" altLang="en-US" sz="2800" spc="300" dirty="0">
                <a:solidFill>
                  <a:schemeClr val="bg1"/>
                </a:solidFill>
                <a:latin typeface="汉仪中宋简" panose="02010609000101010101" pitchFamily="49" charset="-122"/>
                <a:ea typeface="汉仪中宋简" panose="02010609000101010101" pitchFamily="49" charset="-122"/>
              </a:endParaRPr>
            </a:p>
          </p:txBody>
        </p:sp>
      </p:grpSp>
      <p:sp>
        <p:nvSpPr>
          <p:cNvPr id="42" name="矩形 41"/>
          <p:cNvSpPr/>
          <p:nvPr/>
        </p:nvSpPr>
        <p:spPr>
          <a:xfrm>
            <a:off x="5279366" y="0"/>
            <a:ext cx="816634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81500">
                <a:schemeClr val="tx1">
                  <a:lumMod val="85000"/>
                  <a:lumOff val="15000"/>
                  <a:alpha val="16000"/>
                </a:schemeClr>
              </a:gs>
              <a:gs pos="100000">
                <a:schemeClr val="tx1">
                  <a:alpha val="27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" name="直接连接符 1"/>
          <p:cNvCxnSpPr/>
          <p:nvPr/>
        </p:nvCxnSpPr>
        <p:spPr>
          <a:xfrm>
            <a:off x="1288415" y="285750"/>
            <a:ext cx="0" cy="3841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0479405" y="3481705"/>
            <a:ext cx="0" cy="161544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11231880" y="3481705"/>
            <a:ext cx="0" cy="161544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9977755" y="3481705"/>
            <a:ext cx="0" cy="161544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11482705" y="3481705"/>
            <a:ext cx="0" cy="161544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>
            <a:off x="9726930" y="3481705"/>
            <a:ext cx="0" cy="161544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>
            <a:off x="9476105" y="3481705"/>
            <a:ext cx="0" cy="161544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9225280" y="3481705"/>
            <a:ext cx="0" cy="161544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>
            <a:off x="8974455" y="3481705"/>
            <a:ext cx="0" cy="161544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8723630" y="3481705"/>
            <a:ext cx="0" cy="161544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10981055" y="3481705"/>
            <a:ext cx="0" cy="161544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>
            <a:off x="10730230" y="3481705"/>
            <a:ext cx="0" cy="161544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1352528" y="301431"/>
            <a:ext cx="483080" cy="5029201"/>
            <a:chOff x="362310" y="336430"/>
            <a:chExt cx="483080" cy="5029201"/>
          </a:xfrm>
        </p:grpSpPr>
        <p:sp>
          <p:nvSpPr>
            <p:cNvPr id="4" name="矩形 3"/>
            <p:cNvSpPr/>
            <p:nvPr/>
          </p:nvSpPr>
          <p:spPr>
            <a:xfrm>
              <a:off x="362310" y="336430"/>
              <a:ext cx="483080" cy="2173856"/>
            </a:xfrm>
            <a:prstGeom prst="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b="1">
                  <a:solidFill>
                    <a:schemeClr val="tx1"/>
                  </a:solidFill>
                  <a:latin typeface="隶书" panose="02010509060101010101" pitchFamily="49" charset="-122"/>
                  <a:ea typeface="隶书" panose="02010509060101010101" pitchFamily="49" charset="-122"/>
                  <a:sym typeface="+mn-ea"/>
                </a:rPr>
                <a:t>蓄积成泱泱汉水</a:t>
              </a:r>
              <a:endParaRPr lang="zh-CN" altLang="en-US" b="1">
                <a:solidFill>
                  <a:schemeClr val="tx1"/>
                </a:solidFill>
                <a:latin typeface="隶书" panose="02010509060101010101" pitchFamily="49" charset="-122"/>
                <a:ea typeface="隶书" panose="02010509060101010101" pitchFamily="49" charset="-122"/>
                <a:sym typeface="+mn-ea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401850" y="3183148"/>
              <a:ext cx="152404" cy="2182483"/>
              <a:chOff x="4261449" y="388189"/>
              <a:chExt cx="152404" cy="2182483"/>
            </a:xfrm>
          </p:grpSpPr>
          <p:cxnSp>
            <p:nvCxnSpPr>
              <p:cNvPr id="7" name="直接连接符 6"/>
              <p:cNvCxnSpPr/>
              <p:nvPr/>
            </p:nvCxnSpPr>
            <p:spPr>
              <a:xfrm>
                <a:off x="4261449" y="388189"/>
                <a:ext cx="0" cy="2182483"/>
              </a:xfrm>
              <a:prstGeom prst="line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/>
              <p:cNvCxnSpPr/>
              <p:nvPr/>
            </p:nvCxnSpPr>
            <p:spPr>
              <a:xfrm>
                <a:off x="4299550" y="388189"/>
                <a:ext cx="0" cy="1837426"/>
              </a:xfrm>
              <a:prstGeom prst="line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接连接符 8"/>
              <p:cNvCxnSpPr/>
              <p:nvPr/>
            </p:nvCxnSpPr>
            <p:spPr>
              <a:xfrm>
                <a:off x="4337651" y="388189"/>
                <a:ext cx="0" cy="1526875"/>
              </a:xfrm>
              <a:prstGeom prst="line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/>
              <p:nvPr/>
            </p:nvCxnSpPr>
            <p:spPr>
              <a:xfrm>
                <a:off x="4375752" y="388189"/>
                <a:ext cx="0" cy="1164566"/>
              </a:xfrm>
              <a:prstGeom prst="line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/>
              <p:cNvCxnSpPr/>
              <p:nvPr/>
            </p:nvCxnSpPr>
            <p:spPr>
              <a:xfrm>
                <a:off x="4413853" y="388189"/>
                <a:ext cx="0" cy="854015"/>
              </a:xfrm>
              <a:prstGeom prst="line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" name="组合 13"/>
          <p:cNvGrpSpPr/>
          <p:nvPr/>
        </p:nvGrpSpPr>
        <p:grpSpPr>
          <a:xfrm>
            <a:off x="931170" y="777519"/>
            <a:ext cx="694216" cy="1534395"/>
            <a:chOff x="6979868" y="2124535"/>
            <a:chExt cx="694216" cy="1534395"/>
          </a:xfrm>
        </p:grpSpPr>
        <p:sp>
          <p:nvSpPr>
            <p:cNvPr id="15" name="矩形 14"/>
            <p:cNvSpPr/>
            <p:nvPr/>
          </p:nvSpPr>
          <p:spPr>
            <a:xfrm>
              <a:off x="6979868" y="2124535"/>
              <a:ext cx="615553" cy="887422"/>
            </a:xfrm>
            <a:prstGeom prst="rect">
              <a:avLst/>
            </a:prstGeom>
          </p:spPr>
          <p:txBody>
            <a:bodyPr vert="eaVert" wrap="none">
              <a:spAutoFit/>
            </a:bodyPr>
            <a:lstStyle/>
            <a:p>
              <a:r>
                <a:rPr lang="zh-CN" altLang="en-US" sz="2800" spc="300" dirty="0">
                  <a:solidFill>
                    <a:schemeClr val="bg1"/>
                  </a:solidFill>
                  <a:latin typeface="汉仪中宋简" panose="02010609000101010101" pitchFamily="49" charset="-122"/>
                  <a:ea typeface="汉仪中宋简" panose="02010609000101010101" pitchFamily="49" charset="-122"/>
                </a:rPr>
                <a:t>春分</a:t>
              </a:r>
              <a:endParaRPr lang="zh-CN" altLang="en-US" sz="2800" spc="300" dirty="0">
                <a:solidFill>
                  <a:schemeClr val="bg1"/>
                </a:solidFill>
                <a:latin typeface="汉仪中宋简" panose="02010609000101010101" pitchFamily="49" charset="-122"/>
                <a:ea typeface="汉仪中宋简" panose="02010609000101010101" pitchFamily="49" charset="-122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 rot="5400000">
              <a:off x="6783777" y="2768622"/>
              <a:ext cx="1534394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000" dirty="0">
                  <a:solidFill>
                    <a:schemeClr val="bg1"/>
                  </a:solidFill>
                  <a:latin typeface="Century Gothic" panose="020B0502020202020204" pitchFamily="34" charset="0"/>
                  <a:cs typeface="Angsana New" panose="02020603050405020304" pitchFamily="18" charset="-34"/>
                </a:rPr>
                <a:t>THE SPRING EQUINOX </a:t>
              </a:r>
              <a:endParaRPr lang="zh-CN" altLang="en-US" sz="1000" dirty="0">
                <a:solidFill>
                  <a:schemeClr val="bg1"/>
                </a:solidFill>
                <a:latin typeface="Century Gothic" panose="020B0502020202020204" pitchFamily="34" charset="0"/>
                <a:cs typeface="Angsana New" panose="02020603050405020304" pitchFamily="18" charset="-34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761959" y="1883218"/>
            <a:ext cx="1477328" cy="211894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汉仪中宋简" panose="02010609000101010101" pitchFamily="49" charset="-122"/>
                <a:ea typeface="汉仪中宋简" panose="02010609000101010101" pitchFamily="49" charset="-122"/>
              </a:rPr>
              <a:t>春分雨脚落声微</a:t>
            </a:r>
            <a:endParaRPr lang="en-US" altLang="zh-CN" sz="1400" dirty="0">
              <a:solidFill>
                <a:schemeClr val="bg1"/>
              </a:solidFill>
              <a:latin typeface="汉仪中宋简" panose="02010609000101010101" pitchFamily="49" charset="-122"/>
              <a:ea typeface="汉仪中宋简" panose="0201060900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汉仪中宋简" panose="02010609000101010101" pitchFamily="49" charset="-122"/>
                <a:ea typeface="汉仪中宋简" panose="02010609000101010101" pitchFamily="49" charset="-122"/>
              </a:rPr>
              <a:t>柳岸斜风带客归　　</a:t>
            </a:r>
            <a:endParaRPr lang="zh-CN" altLang="en-US" sz="1400" dirty="0">
              <a:solidFill>
                <a:schemeClr val="bg1"/>
              </a:solidFill>
              <a:latin typeface="汉仪中宋简" panose="02010609000101010101" pitchFamily="49" charset="-122"/>
              <a:ea typeface="汉仪中宋简" panose="0201060900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汉仪中宋简" panose="02010609000101010101" pitchFamily="49" charset="-122"/>
                <a:ea typeface="汉仪中宋简" panose="02010609000101010101" pitchFamily="49" charset="-122"/>
              </a:rPr>
              <a:t>时令北方偏向晚</a:t>
            </a:r>
            <a:endParaRPr lang="en-US" altLang="zh-CN" sz="1400" dirty="0">
              <a:solidFill>
                <a:schemeClr val="bg1"/>
              </a:solidFill>
              <a:latin typeface="汉仪中宋简" panose="02010609000101010101" pitchFamily="49" charset="-122"/>
              <a:ea typeface="汉仪中宋简" panose="0201060900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汉仪中宋简" panose="02010609000101010101" pitchFamily="49" charset="-122"/>
                <a:ea typeface="汉仪中宋简" panose="02010609000101010101" pitchFamily="49" charset="-122"/>
              </a:rPr>
              <a:t>可知早有绿腰肥</a:t>
            </a:r>
            <a:endParaRPr lang="zh-CN" altLang="en-US" sz="1400" dirty="0">
              <a:solidFill>
                <a:schemeClr val="bg1"/>
              </a:solidFill>
              <a:latin typeface="汉仪中宋简" panose="02010609000101010101" pitchFamily="49" charset="-122"/>
              <a:ea typeface="汉仪中宋简" panose="02010609000101010101" pitchFamily="49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 flipH="1">
            <a:off x="1406887" y="1163804"/>
            <a:ext cx="834436" cy="169077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/>
          <p:cNvGrpSpPr/>
          <p:nvPr/>
        </p:nvGrpSpPr>
        <p:grpSpPr>
          <a:xfrm>
            <a:off x="437318" y="4111360"/>
            <a:ext cx="846992" cy="1581526"/>
            <a:chOff x="2034384" y="1514685"/>
            <a:chExt cx="846992" cy="1581526"/>
          </a:xfrm>
        </p:grpSpPr>
        <p:sp>
          <p:nvSpPr>
            <p:cNvPr id="20" name="文本框 19"/>
            <p:cNvSpPr txBox="1"/>
            <p:nvPr/>
          </p:nvSpPr>
          <p:spPr>
            <a:xfrm>
              <a:off x="2034384" y="1514685"/>
              <a:ext cx="846992" cy="922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dirty="0">
                  <a:solidFill>
                    <a:srgbClr val="921D23"/>
                  </a:solidFill>
                  <a:latin typeface="华文行楷" panose="02010800040101010101" charset="-122"/>
                  <a:ea typeface="华文行楷" panose="02010800040101010101" charset="-122"/>
                </a:rPr>
                <a:t>丹</a:t>
              </a:r>
              <a:endParaRPr lang="zh-CN" altLang="en-US" sz="5400" dirty="0">
                <a:solidFill>
                  <a:srgbClr val="921D23"/>
                </a:solidFill>
                <a:latin typeface="华文行楷" panose="02010800040101010101" charset="-122"/>
                <a:ea typeface="华文行楷" panose="02010800040101010101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2034384" y="2174191"/>
              <a:ext cx="846992" cy="9220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400" dirty="0">
                  <a:solidFill>
                    <a:srgbClr val="921D23"/>
                  </a:solidFill>
                  <a:latin typeface="华文行楷" panose="02010800040101010101" charset="-122"/>
                  <a:ea typeface="华文行楷" panose="02010800040101010101" charset="-122"/>
                </a:rPr>
                <a:t>江</a:t>
              </a:r>
              <a:endParaRPr lang="zh-CN" altLang="en-US" sz="5400" dirty="0">
                <a:solidFill>
                  <a:srgbClr val="921D23"/>
                </a:solidFill>
                <a:latin typeface="华文行楷" panose="02010800040101010101" charset="-122"/>
                <a:ea typeface="华文行楷" panose="02010800040101010101" charset="-122"/>
              </a:endParaRPr>
            </a:p>
          </p:txBody>
        </p:sp>
      </p:grpSp>
      <p:sp>
        <p:nvSpPr>
          <p:cNvPr id="22" name="矩形 21"/>
          <p:cNvSpPr/>
          <p:nvPr/>
        </p:nvSpPr>
        <p:spPr>
          <a:xfrm>
            <a:off x="1321435" y="4359910"/>
            <a:ext cx="1510030" cy="1169035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charset="-122"/>
                <a:ea typeface="华文楷体" panose="02010600040101010101" charset="-122"/>
              </a:rPr>
              <a:t>行吟丹江口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charset="-122"/>
              <a:ea typeface="华文楷体" panose="0201060004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charset="-122"/>
                <a:ea typeface="华文楷体" panose="02010600040101010101" charset="-122"/>
              </a:rPr>
              <a:t>自世纪的洪荒深处，迤逦而来。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charset="-122"/>
              <a:ea typeface="华文楷体" panose="0201060004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charset="-122"/>
                <a:ea typeface="华文楷体" panose="02010600040101010101" charset="-122"/>
              </a:rPr>
              <a:t>帆影如梭，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charset="-122"/>
              <a:ea typeface="华文楷体" panose="0201060004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charset="-122"/>
                <a:ea typeface="华文楷体" panose="02010600040101010101" charset="-122"/>
              </a:rPr>
              <a:t>鱼龙共舞，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charset="-122"/>
              <a:ea typeface="华文楷体" panose="02010600040101010101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charset="-122"/>
                <a:ea typeface="华文楷体" panose="02010600040101010101" charset="-122"/>
              </a:rPr>
              <a:t>浩瀚瀚远接天际。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charset="-122"/>
              <a:ea typeface="华文楷体" panose="02010600040101010101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431004" y="4322280"/>
            <a:ext cx="846992" cy="1340550"/>
            <a:chOff x="1732084" y="3499339"/>
            <a:chExt cx="846992" cy="967154"/>
          </a:xfrm>
        </p:grpSpPr>
        <p:cxnSp>
          <p:nvCxnSpPr>
            <p:cNvPr id="24" name="直接连接符 23"/>
            <p:cNvCxnSpPr/>
            <p:nvPr/>
          </p:nvCxnSpPr>
          <p:spPr>
            <a:xfrm>
              <a:off x="1732084" y="3499339"/>
              <a:ext cx="0" cy="967154"/>
            </a:xfrm>
            <a:prstGeom prst="line">
              <a:avLst/>
            </a:prstGeom>
            <a:ln>
              <a:solidFill>
                <a:srgbClr val="921D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2579076" y="3499339"/>
              <a:ext cx="0" cy="967154"/>
            </a:xfrm>
            <a:prstGeom prst="line">
              <a:avLst/>
            </a:prstGeom>
            <a:ln>
              <a:solidFill>
                <a:srgbClr val="921D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矩形 32"/>
          <p:cNvSpPr/>
          <p:nvPr/>
        </p:nvSpPr>
        <p:spPr>
          <a:xfrm>
            <a:off x="8130540" y="4173855"/>
            <a:ext cx="3060065" cy="1767205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charset="-122"/>
                <a:ea typeface="华文楷体" panose="02010600040101010101" charset="-122"/>
              </a:rPr>
              <a:t>自陕西宁强五丁关深邃的石洞咆哮而来。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charset="-122"/>
              <a:ea typeface="华文楷体" panose="02010600040101010101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charset="-122"/>
                <a:ea typeface="华文楷体" panose="02010600040101010101" charset="-122"/>
              </a:rPr>
              <a:t>岁月滔滔。浊浪滔滔。有神龙衍生于大泽。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charset="-122"/>
              <a:ea typeface="华文楷体" panose="02010600040101010101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charset="-122"/>
                <a:ea typeface="华文楷体" panose="02010600040101010101" charset="-122"/>
              </a:rPr>
              <a:t>我阔嘴突额的祖先，挽强石为弓，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charset="-122"/>
              <a:ea typeface="华文楷体" panose="02010600040101010101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charset="-122"/>
                <a:ea typeface="华文楷体" panose="02010600040101010101" charset="-122"/>
              </a:rPr>
              <a:t>猎射扶桑之日于悬悬天垂，蔚蔚之野，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charset="-122"/>
              <a:ea typeface="华文楷体" panose="02010600040101010101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charset="-122"/>
                <a:ea typeface="华文楷体" panose="02010600040101010101" charset="-122"/>
              </a:rPr>
              <a:t>喷薄的烈焰，煅烧出千古不灭的民族血脉。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charset="-122"/>
              <a:ea typeface="华文楷体" panose="02010600040101010101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charset="-122"/>
                <a:ea typeface="华文楷体" panose="02010600040101010101" charset="-122"/>
              </a:rPr>
              <a:t>三千里奔腾，三千里汹涌，三千里澎湃。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charset="-122"/>
              <a:ea typeface="华文楷体" panose="02010600040101010101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9891018" y="4173788"/>
            <a:ext cx="1178945" cy="1766680"/>
            <a:chOff x="1125783" y="993773"/>
            <a:chExt cx="1178945" cy="1855177"/>
          </a:xfrm>
        </p:grpSpPr>
        <p:cxnSp>
          <p:nvCxnSpPr>
            <p:cNvPr id="35" name="直接连接符 34"/>
            <p:cNvCxnSpPr/>
            <p:nvPr/>
          </p:nvCxnSpPr>
          <p:spPr>
            <a:xfrm>
              <a:off x="2304728" y="993773"/>
              <a:ext cx="0" cy="185517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>
              <a:off x="2068939" y="993773"/>
              <a:ext cx="0" cy="185517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>
              <a:off x="1833150" y="993773"/>
              <a:ext cx="0" cy="185517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1597361" y="993773"/>
              <a:ext cx="0" cy="185517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1361572" y="993773"/>
              <a:ext cx="0" cy="185517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>
              <a:off x="1125783" y="993773"/>
              <a:ext cx="0" cy="185517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矩形 31"/>
          <p:cNvSpPr/>
          <p:nvPr/>
        </p:nvSpPr>
        <p:spPr>
          <a:xfrm>
            <a:off x="5279366" y="0"/>
            <a:ext cx="816634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81500">
                <a:schemeClr val="tx1">
                  <a:lumMod val="85000"/>
                  <a:lumOff val="15000"/>
                  <a:alpha val="16000"/>
                </a:schemeClr>
              </a:gs>
              <a:gs pos="100000">
                <a:schemeClr val="tx1">
                  <a:alpha val="27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6" name="图片 25" descr="丹江渔歌"/>
          <p:cNvPicPr>
            <a:picLocks noChangeAspect="1"/>
          </p:cNvPicPr>
          <p:nvPr/>
        </p:nvPicPr>
        <p:blipFill>
          <a:blip r:embed="rId1"/>
          <a:srcRect t="46906"/>
          <a:stretch>
            <a:fillRect/>
          </a:stretch>
        </p:blipFill>
        <p:spPr>
          <a:xfrm>
            <a:off x="437515" y="0"/>
            <a:ext cx="10854690" cy="3721735"/>
          </a:xfrm>
          <a:prstGeom prst="rect">
            <a:avLst/>
          </a:prstGeom>
        </p:spPr>
      </p:pic>
      <p:grpSp>
        <p:nvGrpSpPr>
          <p:cNvPr id="29" name="组合 28"/>
          <p:cNvGrpSpPr/>
          <p:nvPr/>
        </p:nvGrpSpPr>
        <p:grpSpPr>
          <a:xfrm>
            <a:off x="8484493" y="4167438"/>
            <a:ext cx="1178945" cy="1766680"/>
            <a:chOff x="1125783" y="993773"/>
            <a:chExt cx="1178945" cy="1855177"/>
          </a:xfrm>
        </p:grpSpPr>
        <p:cxnSp>
          <p:nvCxnSpPr>
            <p:cNvPr id="30" name="直接连接符 29"/>
            <p:cNvCxnSpPr/>
            <p:nvPr/>
          </p:nvCxnSpPr>
          <p:spPr>
            <a:xfrm>
              <a:off x="2304728" y="993773"/>
              <a:ext cx="0" cy="185517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>
              <a:off x="2068939" y="993773"/>
              <a:ext cx="0" cy="185517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>
              <a:off x="1833150" y="993773"/>
              <a:ext cx="0" cy="185517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>
              <a:off x="1597361" y="993773"/>
              <a:ext cx="0" cy="185517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>
              <a:off x="1361572" y="993773"/>
              <a:ext cx="0" cy="185517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1125783" y="993773"/>
              <a:ext cx="0" cy="1855177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图片 4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539" y="1566282"/>
            <a:ext cx="3401785" cy="3428999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5209" y="1608827"/>
            <a:ext cx="3401785" cy="3428999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343260" y="344157"/>
            <a:ext cx="483080" cy="5029201"/>
            <a:chOff x="362310" y="336430"/>
            <a:chExt cx="483080" cy="5029201"/>
          </a:xfrm>
        </p:grpSpPr>
        <p:sp>
          <p:nvSpPr>
            <p:cNvPr id="4" name="矩形 3"/>
            <p:cNvSpPr/>
            <p:nvPr/>
          </p:nvSpPr>
          <p:spPr>
            <a:xfrm>
              <a:off x="362310" y="336430"/>
              <a:ext cx="483080" cy="2173856"/>
            </a:xfrm>
            <a:prstGeom prst="rect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字酷堂清楷体" panose="02010601030101010101" pitchFamily="2" charset="-122"/>
                  <a:ea typeface="字酷堂清楷体" panose="02010601030101010101" pitchFamily="2" charset="-122"/>
                </a:rPr>
                <a:t>风雷送暖入中春</a:t>
              </a: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字酷堂清楷体" panose="02010601030101010101" pitchFamily="2" charset="-122"/>
                <a:ea typeface="字酷堂清楷体" panose="02010601030101010101" pitchFamily="2" charset="-122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401850" y="3183148"/>
              <a:ext cx="152404" cy="2182483"/>
              <a:chOff x="4261449" y="388189"/>
              <a:chExt cx="152404" cy="2182483"/>
            </a:xfrm>
          </p:grpSpPr>
          <p:cxnSp>
            <p:nvCxnSpPr>
              <p:cNvPr id="7" name="直接连接符 6"/>
              <p:cNvCxnSpPr/>
              <p:nvPr/>
            </p:nvCxnSpPr>
            <p:spPr>
              <a:xfrm>
                <a:off x="4261449" y="388189"/>
                <a:ext cx="0" cy="2182483"/>
              </a:xfrm>
              <a:prstGeom prst="line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/>
              <p:cNvCxnSpPr/>
              <p:nvPr/>
            </p:nvCxnSpPr>
            <p:spPr>
              <a:xfrm>
                <a:off x="4299550" y="388189"/>
                <a:ext cx="0" cy="1837426"/>
              </a:xfrm>
              <a:prstGeom prst="line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接连接符 8"/>
              <p:cNvCxnSpPr/>
              <p:nvPr/>
            </p:nvCxnSpPr>
            <p:spPr>
              <a:xfrm>
                <a:off x="4337651" y="388189"/>
                <a:ext cx="0" cy="1526875"/>
              </a:xfrm>
              <a:prstGeom prst="line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/>
              <p:nvPr/>
            </p:nvCxnSpPr>
            <p:spPr>
              <a:xfrm>
                <a:off x="4375752" y="388189"/>
                <a:ext cx="0" cy="1164566"/>
              </a:xfrm>
              <a:prstGeom prst="line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/>
              <p:cNvCxnSpPr/>
              <p:nvPr/>
            </p:nvCxnSpPr>
            <p:spPr>
              <a:xfrm>
                <a:off x="4413853" y="388189"/>
                <a:ext cx="0" cy="854015"/>
              </a:xfrm>
              <a:prstGeom prst="line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" name="矩形 17"/>
          <p:cNvSpPr/>
          <p:nvPr/>
        </p:nvSpPr>
        <p:spPr>
          <a:xfrm>
            <a:off x="10684761" y="353682"/>
            <a:ext cx="1144929" cy="2957035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书宋一简" panose="02010609000101010101" pitchFamily="49" charset="-122"/>
                <a:ea typeface="汉仪书宋一简" panose="02010609000101010101" pitchFamily="49" charset="-122"/>
              </a:rPr>
              <a:t>风雨半春长，龙抬头日日丽光。邻塘睡莲预惊萍，涟漪。踏春不见卧盼蓠。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汉仪书宋一简" panose="02010609000101010101" pitchFamily="49" charset="-122"/>
              <a:ea typeface="汉仪书宋一简" panose="02010609000101010101" pitchFamily="49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汉仪书宋一简" panose="02010609000101010101" pitchFamily="49" charset="-122"/>
                <a:ea typeface="汉仪书宋一简" panose="02010609000101010101" pitchFamily="49" charset="-122"/>
              </a:rPr>
              <a:t>春分艳阳天，齿儿戏发发更藏。宜兰伴窗翠正好，笑扬。牵纤菜花青径香。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汉仪书宋一简" panose="02010609000101010101" pitchFamily="49" charset="-122"/>
              <a:ea typeface="汉仪书宋一简" panose="02010609000101010101" pitchFamily="49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10765983" y="353682"/>
            <a:ext cx="943156" cy="2957035"/>
            <a:chOff x="1361572" y="993773"/>
            <a:chExt cx="943156" cy="1855177"/>
          </a:xfrm>
        </p:grpSpPr>
        <p:cxnSp>
          <p:nvCxnSpPr>
            <p:cNvPr id="20" name="直接连接符 19"/>
            <p:cNvCxnSpPr/>
            <p:nvPr/>
          </p:nvCxnSpPr>
          <p:spPr>
            <a:xfrm>
              <a:off x="2304728" y="993773"/>
              <a:ext cx="0" cy="1855177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2068939" y="993773"/>
              <a:ext cx="0" cy="1855177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1833150" y="993773"/>
              <a:ext cx="0" cy="1855177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>
              <a:off x="1597361" y="993773"/>
              <a:ext cx="0" cy="1855177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>
              <a:off x="1361572" y="993773"/>
              <a:ext cx="0" cy="1855177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/>
          <p:cNvGrpSpPr/>
          <p:nvPr/>
        </p:nvGrpSpPr>
        <p:grpSpPr>
          <a:xfrm>
            <a:off x="3514341" y="2527538"/>
            <a:ext cx="846992" cy="1340550"/>
            <a:chOff x="1732084" y="3499339"/>
            <a:chExt cx="846992" cy="967154"/>
          </a:xfrm>
        </p:grpSpPr>
        <p:cxnSp>
          <p:nvCxnSpPr>
            <p:cNvPr id="26" name="直接连接符 25"/>
            <p:cNvCxnSpPr/>
            <p:nvPr/>
          </p:nvCxnSpPr>
          <p:spPr>
            <a:xfrm>
              <a:off x="1732084" y="3499339"/>
              <a:ext cx="0" cy="967154"/>
            </a:xfrm>
            <a:prstGeom prst="line">
              <a:avLst/>
            </a:prstGeom>
            <a:ln>
              <a:solidFill>
                <a:srgbClr val="81786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>
              <a:off x="2579076" y="3499339"/>
              <a:ext cx="0" cy="967154"/>
            </a:xfrm>
            <a:prstGeom prst="line">
              <a:avLst/>
            </a:prstGeom>
            <a:ln>
              <a:solidFill>
                <a:srgbClr val="81786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组合 30"/>
          <p:cNvGrpSpPr/>
          <p:nvPr/>
        </p:nvGrpSpPr>
        <p:grpSpPr>
          <a:xfrm>
            <a:off x="2787572" y="5000143"/>
            <a:ext cx="2245360" cy="1623768"/>
            <a:chOff x="392227" y="4738840"/>
            <a:chExt cx="2245360" cy="1623768"/>
          </a:xfrm>
        </p:grpSpPr>
        <p:grpSp>
          <p:nvGrpSpPr>
            <p:cNvPr id="32" name="组合 31"/>
            <p:cNvGrpSpPr/>
            <p:nvPr/>
          </p:nvGrpSpPr>
          <p:grpSpPr>
            <a:xfrm>
              <a:off x="392227" y="4738840"/>
              <a:ext cx="775970" cy="1623768"/>
              <a:chOff x="6982011" y="2124535"/>
              <a:chExt cx="775970" cy="1623768"/>
            </a:xfrm>
          </p:grpSpPr>
          <p:sp>
            <p:nvSpPr>
              <p:cNvPr id="34" name="矩形 33"/>
              <p:cNvSpPr/>
              <p:nvPr/>
            </p:nvSpPr>
            <p:spPr>
              <a:xfrm>
                <a:off x="6982011" y="2124535"/>
                <a:ext cx="613410" cy="1272540"/>
              </a:xfrm>
              <a:prstGeom prst="rect">
                <a:avLst/>
              </a:prstGeom>
            </p:spPr>
            <p:txBody>
              <a:bodyPr vert="eaVert" wrap="none">
                <a:spAutoFit/>
              </a:bodyPr>
              <a:lstStyle/>
              <a:p>
                <a:r>
                  <a:rPr lang="zh-CN" altLang="en-US" sz="2800" spc="300" dirty="0">
                    <a:solidFill>
                      <a:srgbClr val="000000"/>
                    </a:solidFill>
                    <a:latin typeface="华文行楷" panose="02010800040101010101" charset="-122"/>
                    <a:ea typeface="华文行楷" panose="02010800040101010101" charset="-122"/>
                  </a:rPr>
                  <a:t>少林寺</a:t>
                </a:r>
                <a:endParaRPr lang="zh-CN" altLang="en-US" sz="2800" spc="300" dirty="0">
                  <a:solidFill>
                    <a:srgbClr val="000000"/>
                  </a:solidFill>
                  <a:latin typeface="华文行楷" panose="02010800040101010101" charset="-122"/>
                  <a:ea typeface="华文行楷" panose="02010800040101010101" charset="-122"/>
                </a:endParaRPr>
              </a:p>
            </p:txBody>
          </p:sp>
          <p:sp>
            <p:nvSpPr>
              <p:cNvPr id="35" name="矩形 34"/>
              <p:cNvSpPr/>
              <p:nvPr/>
            </p:nvSpPr>
            <p:spPr>
              <a:xfrm rot="5400000">
                <a:off x="6897556" y="2887878"/>
                <a:ext cx="1414145" cy="30670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>
                        <a:lumMod val="65000"/>
                      </a:schemeClr>
                    </a:solidFill>
                    <a:latin typeface="Century Gothic" panose="020B0502020202020204" pitchFamily="34" charset="0"/>
                    <a:cs typeface="Angsana New" panose="02020603050405020304" pitchFamily="18" charset="-34"/>
                  </a:rPr>
                  <a:t>shaolinsi</a:t>
                </a:r>
                <a:endParaRPr lang="en-US" altLang="zh-CN" sz="140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cs typeface="Angsana New" panose="02020603050405020304" pitchFamily="18" charset="-34"/>
                </a:endParaRPr>
              </a:p>
            </p:txBody>
          </p:sp>
        </p:grpSp>
        <p:sp>
          <p:nvSpPr>
            <p:cNvPr id="33" name="文本框 32"/>
            <p:cNvSpPr txBox="1"/>
            <p:nvPr/>
          </p:nvSpPr>
          <p:spPr>
            <a:xfrm>
              <a:off x="1162482" y="4892510"/>
              <a:ext cx="1475105" cy="118491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rgbClr val="000000"/>
                  </a:solidFill>
                  <a:latin typeface="华文楷体" panose="02010600040101010101" charset="-122"/>
                  <a:ea typeface="华文楷体" panose="02010600040101010101" charset="-122"/>
                </a:rPr>
                <a:t>长歌游宝地</a:t>
              </a:r>
              <a:endParaRPr lang="zh-CN" altLang="en-US" sz="1400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rgbClr val="000000"/>
                  </a:solidFill>
                  <a:latin typeface="华文楷体" panose="02010600040101010101" charset="-122"/>
                  <a:ea typeface="华文楷体" panose="02010600040101010101" charset="-122"/>
                </a:rPr>
                <a:t>徒倚对珠林</a:t>
              </a:r>
              <a:endParaRPr lang="zh-CN" altLang="en-US" sz="1400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rgbClr val="000000"/>
                  </a:solidFill>
                  <a:latin typeface="华文楷体" panose="02010600040101010101" charset="-122"/>
                  <a:ea typeface="华文楷体" panose="02010600040101010101" charset="-122"/>
                </a:rPr>
                <a:t>雁塔风霜古</a:t>
              </a:r>
              <a:endParaRPr lang="zh-CN" altLang="en-US" sz="1400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rgbClr val="000000"/>
                  </a:solidFill>
                  <a:latin typeface="华文楷体" panose="02010600040101010101" charset="-122"/>
                  <a:ea typeface="华文楷体" panose="02010600040101010101" charset="-122"/>
                </a:rPr>
                <a:t>龙池岁月深</a:t>
              </a:r>
              <a:endParaRPr lang="zh-CN" altLang="en-US" sz="1400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7005612" y="4890931"/>
            <a:ext cx="2302510" cy="1741805"/>
            <a:chOff x="392227" y="4634065"/>
            <a:chExt cx="2302510" cy="1741805"/>
          </a:xfrm>
        </p:grpSpPr>
        <p:grpSp>
          <p:nvGrpSpPr>
            <p:cNvPr id="37" name="组合 36"/>
            <p:cNvGrpSpPr/>
            <p:nvPr/>
          </p:nvGrpSpPr>
          <p:grpSpPr>
            <a:xfrm>
              <a:off x="392227" y="4634065"/>
              <a:ext cx="791984" cy="1666240"/>
              <a:chOff x="6982011" y="2019760"/>
              <a:chExt cx="791984" cy="1666240"/>
            </a:xfrm>
          </p:grpSpPr>
          <p:sp>
            <p:nvSpPr>
              <p:cNvPr id="39" name="矩形 38"/>
              <p:cNvSpPr/>
              <p:nvPr/>
            </p:nvSpPr>
            <p:spPr>
              <a:xfrm>
                <a:off x="6982011" y="2019760"/>
                <a:ext cx="613410" cy="1666240"/>
              </a:xfrm>
              <a:prstGeom prst="rect">
                <a:avLst/>
              </a:prstGeom>
            </p:spPr>
            <p:txBody>
              <a:bodyPr vert="eaVert" wrap="none">
                <a:spAutoFit/>
              </a:bodyPr>
              <a:lstStyle/>
              <a:p>
                <a:r>
                  <a:rPr lang="zh-CN" altLang="en-US" sz="2800" spc="300" dirty="0">
                    <a:solidFill>
                      <a:srgbClr val="000000"/>
                    </a:solidFill>
                    <a:latin typeface="华文行楷" panose="02010800040101010101" charset="-122"/>
                    <a:ea typeface="华文行楷" panose="02010800040101010101" charset="-122"/>
                  </a:rPr>
                  <a:t>洛阳老街</a:t>
                </a:r>
                <a:endParaRPr lang="en-US" altLang="zh-CN" sz="2800" spc="300" dirty="0">
                  <a:solidFill>
                    <a:srgbClr val="000000"/>
                  </a:solidFill>
                  <a:latin typeface="华文行楷" panose="02010800040101010101" charset="-122"/>
                  <a:ea typeface="华文行楷" panose="02010800040101010101" charset="-122"/>
                </a:endParaRPr>
              </a:p>
            </p:txBody>
          </p:sp>
          <p:sp>
            <p:nvSpPr>
              <p:cNvPr id="40" name="矩形 39"/>
              <p:cNvSpPr/>
              <p:nvPr/>
            </p:nvSpPr>
            <p:spPr>
              <a:xfrm rot="5400000">
                <a:off x="6946907" y="2710837"/>
                <a:ext cx="1347470" cy="30670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solidFill>
                      <a:srgbClr val="000000"/>
                    </a:solidFill>
                    <a:latin typeface="Century Gothic" panose="020B0502020202020204" pitchFamily="34" charset="0"/>
                    <a:cs typeface="Angsana New" panose="02020603050405020304" pitchFamily="18" charset="-34"/>
                  </a:rPr>
                  <a:t>luoyanglaojie</a:t>
                </a:r>
                <a:endParaRPr lang="en-US" altLang="zh-CN" sz="1400" dirty="0">
                  <a:solidFill>
                    <a:srgbClr val="000000"/>
                  </a:solidFill>
                  <a:latin typeface="Century Gothic" panose="020B0502020202020204" pitchFamily="34" charset="0"/>
                  <a:cs typeface="Angsana New" panose="02020603050405020304" pitchFamily="18" charset="-34"/>
                </a:endParaRPr>
              </a:p>
            </p:txBody>
          </p:sp>
        </p:grpSp>
        <p:sp>
          <p:nvSpPr>
            <p:cNvPr id="38" name="文本框 37"/>
            <p:cNvSpPr txBox="1"/>
            <p:nvPr/>
          </p:nvSpPr>
          <p:spPr>
            <a:xfrm>
              <a:off x="1219632" y="4825835"/>
              <a:ext cx="1475105" cy="1550035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rgbClr val="000000"/>
                  </a:solidFill>
                  <a:latin typeface="华文楷体" panose="02010600040101010101" charset="-122"/>
                  <a:ea typeface="华文楷体" panose="02010600040101010101" charset="-122"/>
                </a:rPr>
                <a:t>掷柳迁乔太有情</a:t>
              </a:r>
              <a:endParaRPr lang="zh-CN" altLang="en-US" sz="1400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rgbClr val="000000"/>
                  </a:solidFill>
                  <a:latin typeface="华文楷体" panose="02010600040101010101" charset="-122"/>
                  <a:ea typeface="华文楷体" panose="02010600040101010101" charset="-122"/>
                </a:rPr>
                <a:t>交交时作弄机声</a:t>
              </a:r>
              <a:endParaRPr lang="zh-CN" altLang="en-US" sz="1400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rgbClr val="000000"/>
                  </a:solidFill>
                  <a:latin typeface="华文楷体" panose="02010600040101010101" charset="-122"/>
                  <a:ea typeface="华文楷体" panose="02010600040101010101" charset="-122"/>
                </a:rPr>
                <a:t>洛阳三月花如锦</a:t>
              </a:r>
              <a:endParaRPr lang="zh-CN" altLang="en-US" sz="1400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rgbClr val="000000"/>
                  </a:solidFill>
                  <a:latin typeface="华文楷体" panose="02010600040101010101" charset="-122"/>
                  <a:ea typeface="华文楷体" panose="02010600040101010101" charset="-122"/>
                </a:rPr>
                <a:t>多少工夫织得成</a:t>
              </a:r>
              <a:endParaRPr lang="zh-CN" altLang="en-US" sz="1400" dirty="0">
                <a:solidFill>
                  <a:srgbClr val="000000"/>
                </a:solidFill>
                <a:latin typeface="华文楷体" panose="02010600040101010101" charset="-122"/>
                <a:ea typeface="华文楷体" panose="02010600040101010101" charset="-122"/>
              </a:endParaRPr>
            </a:p>
          </p:txBody>
        </p:sp>
      </p:grpSp>
      <p:sp>
        <p:nvSpPr>
          <p:cNvPr id="41" name="矩形 40"/>
          <p:cNvSpPr/>
          <p:nvPr/>
        </p:nvSpPr>
        <p:spPr>
          <a:xfrm>
            <a:off x="5279366" y="0"/>
            <a:ext cx="816634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81500">
                <a:schemeClr val="tx1">
                  <a:lumMod val="85000"/>
                  <a:lumOff val="15000"/>
                  <a:alpha val="16000"/>
                </a:schemeClr>
              </a:gs>
              <a:gs pos="100000">
                <a:schemeClr val="tx1">
                  <a:alpha val="27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少林寺"/>
          <p:cNvPicPr>
            <a:picLocks noChangeAspect="1"/>
          </p:cNvPicPr>
          <p:nvPr/>
        </p:nvPicPr>
        <p:blipFill>
          <a:blip r:embed="rId2"/>
          <a:srcRect l="27325" r="16233"/>
          <a:stretch>
            <a:fillRect/>
          </a:stretch>
        </p:blipFill>
        <p:spPr>
          <a:xfrm>
            <a:off x="2403475" y="1790700"/>
            <a:ext cx="3032760" cy="3022600"/>
          </a:xfrm>
          <a:prstGeom prst="ellipse">
            <a:avLst/>
          </a:prstGeom>
        </p:spPr>
      </p:pic>
      <p:pic>
        <p:nvPicPr>
          <p:cNvPr id="30" name="图片 29" descr="洛阳1"/>
          <p:cNvPicPr>
            <a:picLocks noChangeAspect="1"/>
          </p:cNvPicPr>
          <p:nvPr/>
        </p:nvPicPr>
        <p:blipFill>
          <a:blip r:embed="rId3"/>
          <a:srcRect t="9326" b="16465"/>
          <a:stretch>
            <a:fillRect/>
          </a:stretch>
        </p:blipFill>
        <p:spPr>
          <a:xfrm>
            <a:off x="6690360" y="1762760"/>
            <a:ext cx="3034665" cy="3002915"/>
          </a:xfrm>
          <a:prstGeom prst="ellipse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图片 45" descr="美食"/>
          <p:cNvPicPr>
            <a:picLocks noChangeAspect="1"/>
          </p:cNvPicPr>
          <p:nvPr/>
        </p:nvPicPr>
        <p:blipFill>
          <a:blip r:embed="rId1"/>
          <a:srcRect l="8183" t="13093" r="10323" b="13088"/>
          <a:stretch>
            <a:fillRect/>
          </a:stretch>
        </p:blipFill>
        <p:spPr>
          <a:xfrm rot="840000">
            <a:off x="3915410" y="360045"/>
            <a:ext cx="3740150" cy="6118860"/>
          </a:xfrm>
          <a:prstGeom prst="rect">
            <a:avLst/>
          </a:prstGeom>
        </p:spPr>
      </p:pic>
      <p:sp>
        <p:nvSpPr>
          <p:cNvPr id="68" name="矩形 67"/>
          <p:cNvSpPr/>
          <p:nvPr/>
        </p:nvSpPr>
        <p:spPr>
          <a:xfrm>
            <a:off x="5279366" y="0"/>
            <a:ext cx="816634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81500">
                <a:schemeClr val="tx1">
                  <a:lumMod val="85000"/>
                  <a:lumOff val="15000"/>
                  <a:alpha val="16000"/>
                </a:schemeClr>
              </a:gs>
              <a:gs pos="100000">
                <a:schemeClr val="tx1">
                  <a:alpha val="27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/>
          <p:cNvSpPr/>
          <p:nvPr/>
        </p:nvSpPr>
        <p:spPr>
          <a:xfrm>
            <a:off x="8097520" y="935355"/>
            <a:ext cx="2527300" cy="2306955"/>
          </a:xfrm>
          <a:prstGeom prst="rect">
            <a:avLst/>
          </a:prstGeom>
        </p:spPr>
        <p:txBody>
          <a:bodyPr wrap="square">
            <a:spAutoFit/>
          </a:bodyPr>
          <a:p>
            <a:pPr algn="just"/>
            <a:r>
              <a:rPr lang="zh-CN" altLang="en-US" sz="1800" dirty="0">
                <a:solidFill>
                  <a:srgbClr val="333333"/>
                </a:solidFill>
                <a:latin typeface="华文楷体" panose="02010600040101010101" charset="-122"/>
                <a:ea typeface="华文楷体" panose="02010600040101010101" charset="-122"/>
              </a:rPr>
              <a:t>开封灌汤包的特点就是“皮薄，肉多”而且内有鲜汤，味道那就不用多说，非常的美味。开封的人吃灌汤包子，有这样一句，顺口溜</a:t>
            </a:r>
            <a:r>
              <a:rPr lang="en-US" altLang="zh-CN" sz="1800" dirty="0">
                <a:solidFill>
                  <a:srgbClr val="333333"/>
                </a:solidFill>
                <a:latin typeface="华文楷体" panose="02010600040101010101" charset="-122"/>
                <a:ea typeface="华文楷体" panose="02010600040101010101" charset="-122"/>
              </a:rPr>
              <a:t>“</a:t>
            </a:r>
            <a:r>
              <a:rPr lang="zh-CN" altLang="en-US" sz="1800" dirty="0">
                <a:solidFill>
                  <a:srgbClr val="333333"/>
                </a:solidFill>
                <a:latin typeface="华文楷体" panose="02010600040101010101" charset="-122"/>
                <a:ea typeface="华文楷体" panose="02010600040101010101" charset="-122"/>
              </a:rPr>
              <a:t>先开窗后喝汤，再满就是一口香</a:t>
            </a:r>
            <a:r>
              <a:rPr lang="en-US" altLang="zh-CN" sz="1800" dirty="0">
                <a:solidFill>
                  <a:srgbClr val="333333"/>
                </a:solidFill>
                <a:latin typeface="华文楷体" panose="02010600040101010101" charset="-122"/>
                <a:ea typeface="华文楷体" panose="02010600040101010101" charset="-122"/>
              </a:rPr>
              <a:t>”</a:t>
            </a:r>
            <a:r>
              <a:rPr lang="zh-CN" altLang="en-US" sz="1800" dirty="0">
                <a:solidFill>
                  <a:srgbClr val="333333"/>
                </a:solidFill>
                <a:latin typeface="华文楷体" panose="02010600040101010101" charset="-122"/>
                <a:ea typeface="华文楷体" panose="02010600040101010101" charset="-122"/>
              </a:rPr>
              <a:t>。</a:t>
            </a:r>
            <a:endParaRPr lang="zh-CN" altLang="en-US" sz="1800" dirty="0">
              <a:solidFill>
                <a:srgbClr val="333333"/>
              </a:solidFill>
              <a:latin typeface="华文楷体" panose="02010600040101010101" charset="-122"/>
              <a:ea typeface="华文楷体" panose="02010600040101010101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182245" y="332895"/>
            <a:ext cx="37560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dirty="0">
                <a:solidFill>
                  <a:srgbClr val="C00000"/>
                </a:solidFill>
                <a:latin typeface="腾祥范笑歌楷书繁" panose="01010104010101010101" pitchFamily="2" charset="-122"/>
                <a:ea typeface="腾祥范笑歌楷书繁" panose="01010104010101010101" pitchFamily="2" charset="-122"/>
              </a:rPr>
              <a:t>·</a:t>
            </a:r>
            <a:r>
              <a:rPr lang="zh-CN" altLang="en-US" sz="3600" dirty="0">
                <a:latin typeface="华文行楷" panose="02010800040101010101" charset="-122"/>
                <a:ea typeface="华文行楷" panose="02010800040101010101" charset="-122"/>
              </a:rPr>
              <a:t>河南烩面</a:t>
            </a:r>
            <a:endParaRPr lang="zh-CN" altLang="en-US" sz="3600" dirty="0"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7575308" y="332895"/>
            <a:ext cx="286195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dirty="0">
                <a:solidFill>
                  <a:srgbClr val="C00000"/>
                </a:solidFill>
                <a:latin typeface="腾祥范笑歌楷书繁" panose="01010104010101010101" pitchFamily="2" charset="-122"/>
                <a:ea typeface="腾祥范笑歌楷书繁" panose="01010104010101010101" pitchFamily="2" charset="-122"/>
              </a:rPr>
              <a:t>·</a:t>
            </a:r>
            <a:r>
              <a:rPr lang="zh-CN" altLang="en-US" sz="3600" dirty="0">
                <a:latin typeface="华文行楷" panose="02010800040101010101" charset="-122"/>
                <a:ea typeface="华文行楷" panose="02010800040101010101" charset="-122"/>
              </a:rPr>
              <a:t>灌汤包</a:t>
            </a:r>
            <a:endParaRPr lang="zh-CN" altLang="en-US" sz="3600" dirty="0"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693420" y="935423"/>
            <a:ext cx="2979420" cy="2306955"/>
          </a:xfrm>
          <a:prstGeom prst="rect">
            <a:avLst/>
          </a:prstGeom>
        </p:spPr>
        <p:txBody>
          <a:bodyPr wrap="square">
            <a:spAutoFit/>
          </a:bodyPr>
          <a:p>
            <a:pPr algn="just"/>
            <a:r>
              <a:rPr lang="zh-CN" altLang="en-US" dirty="0">
                <a:solidFill>
                  <a:srgbClr val="333333"/>
                </a:solidFill>
                <a:latin typeface="华文楷体" panose="02010600040101010101" charset="-122"/>
                <a:ea typeface="华文楷体" panose="02010600040101010101" charset="-122"/>
              </a:rPr>
              <a:t>说到河南，想必很多人都是会先想到河南最具特色的烩面的。烩面是一种集荤素汤菜一提的河南的传统美食，烩面的鲜美主要体现在它的汤汁里，用羊肉或者是羊骨熬制出来的高汤，全全部都是精华。</a:t>
            </a:r>
            <a:endParaRPr lang="zh-CN" altLang="en-US" dirty="0">
              <a:solidFill>
                <a:srgbClr val="333333"/>
              </a:solidFill>
              <a:latin typeface="华文楷体" panose="02010600040101010101" charset="-122"/>
              <a:ea typeface="华文楷体" panose="02010600040101010101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702945" y="4104640"/>
            <a:ext cx="273494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zh-CN" altLang="en-US" dirty="0">
                <a:solidFill>
                  <a:srgbClr val="333333"/>
                </a:solidFill>
                <a:latin typeface="华文楷体" panose="02010600040101010101" charset="-122"/>
                <a:ea typeface="华文楷体" panose="02010600040101010101" charset="-122"/>
                <a:sym typeface="+mn-ea"/>
              </a:rPr>
              <a:t>河南的胡辣主要制作材料有胡辣汤料，胡椒粉，牛肉，等各种蔬菜，品种很多。在河南，几乎每一家早餐店都有卖胡辣汤的，配上刚炸出锅的热乎乎的油条，简直是早餐的标配了，深受大家的喜欢。</a:t>
            </a:r>
            <a:endParaRPr lang="zh-CN" altLang="en-US" dirty="0">
              <a:solidFill>
                <a:srgbClr val="333333"/>
              </a:solidFill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71208" y="3506367"/>
            <a:ext cx="286195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dirty="0">
                <a:solidFill>
                  <a:srgbClr val="C00000"/>
                </a:solidFill>
                <a:latin typeface="腾祥范笑歌楷书繁" panose="01010104010101010101" pitchFamily="2" charset="-122"/>
                <a:ea typeface="腾祥范笑歌楷书繁" panose="01010104010101010101" pitchFamily="2" charset="-122"/>
              </a:rPr>
              <a:t>·</a:t>
            </a:r>
            <a:r>
              <a:rPr lang="zh-CN" altLang="en-US" sz="3600" dirty="0">
                <a:latin typeface="华文行楷" panose="02010800040101010101" charset="-122"/>
                <a:ea typeface="华文行楷" panose="02010800040101010101" charset="-122"/>
              </a:rPr>
              <a:t>胡辣汤</a:t>
            </a:r>
            <a:endParaRPr lang="zh-CN" altLang="en-US" sz="3600" dirty="0">
              <a:latin typeface="华文行楷" panose="02010800040101010101" charset="-122"/>
              <a:ea typeface="华文行楷" panose="02010800040101010101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098155" y="4104640"/>
            <a:ext cx="273494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just"/>
            <a:r>
              <a:rPr lang="zh-CN" altLang="en-US" dirty="0">
                <a:solidFill>
                  <a:srgbClr val="333333"/>
                </a:solidFill>
                <a:latin typeface="华文楷体" panose="02010600040101010101" charset="-122"/>
                <a:ea typeface="华文楷体" panose="02010600040101010101" charset="-122"/>
                <a:sym typeface="+mn-ea"/>
              </a:rPr>
              <a:t>道口烧鸡创始于清顺治十八年（公元1661年）距今已有三百多年的历史。用多种名贵中药，辅之陈年老汤，其成品烧鸡色泽鲜艳，形如元宝，口衔瑞蚨。极具食疗和保健功能。</a:t>
            </a:r>
            <a:endParaRPr lang="zh-CN" altLang="en-US" dirty="0">
              <a:solidFill>
                <a:srgbClr val="333333"/>
              </a:solidFill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7566418" y="3506367"/>
            <a:ext cx="286195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 dirty="0">
                <a:solidFill>
                  <a:srgbClr val="C00000"/>
                </a:solidFill>
                <a:latin typeface="腾祥范笑歌楷书繁" panose="01010104010101010101" pitchFamily="2" charset="-122"/>
                <a:ea typeface="腾祥范笑歌楷书繁" panose="01010104010101010101" pitchFamily="2" charset="-122"/>
              </a:rPr>
              <a:t>·</a:t>
            </a:r>
            <a:r>
              <a:rPr lang="zh-CN" altLang="en-US" sz="3600" dirty="0">
                <a:latin typeface="华文行楷" panose="02010800040101010101" charset="-122"/>
                <a:ea typeface="华文行楷" panose="02010800040101010101" charset="-122"/>
              </a:rPr>
              <a:t>道口烧鸡</a:t>
            </a:r>
            <a:endParaRPr lang="zh-CN" altLang="en-US" sz="3600" dirty="0">
              <a:latin typeface="华文行楷" panose="02010800040101010101" charset="-122"/>
              <a:ea typeface="华文行楷" panose="0201080004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3" grpId="0"/>
      <p:bldP spid="54" grpId="0"/>
      <p:bldP spid="55" grpId="0"/>
      <p:bldP spid="56" grpId="0"/>
      <p:bldP spid="57" grpId="0"/>
      <p:bldP spid="59" grpId="0"/>
      <p:bldP spid="5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dirty="0"/>
              <a:t>谢谢大家！</a:t>
            </a:r>
            <a:endParaRPr lang="zh-CN" altLang="en-US" dirty="0"/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LARGE_SHAPE" val="1"/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200259"/>
</p:tagLst>
</file>

<file path=ppt/tags/tag65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200259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200259"/>
  <p:tag name="KSO_WM_UNIT_SHOW_EDIT_AREA_INDICATION" val="0"/>
  <p:tag name="KSO_WM_TEMPLATE_THUMBS_INDEX" val="1、4、5、7、8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ISCONTENTSTITLE" val="0"/>
  <p:tag name="KSO_WM_UNIT_PRESET_TEXT" val="春江花月夜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2"/>
  <p:tag name="KSO_WM_UNIT_ID" val="custom20200259_1*a*2"/>
  <p:tag name="KSO_WM_TEMPLATE_CATEGORY" val="custom"/>
  <p:tag name="KSO_WM_TEMPLATE_INDEX" val="20200259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SLIDE_ID" val="custom20200259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0259"/>
  <p:tag name="KSO_WM_SLIDE_LAYOUT" val="a_b"/>
  <p:tag name="KSO_WM_SLIDE_LAYOUT_CNT" val="1_1"/>
  <p:tag name="KSO_WM_SLIDE_COVER_HASPICTURE" val="2"/>
  <p:tag name="KSO_WM_TEMPLATE_THUMBS_INDEX" val="1、4、5、7、8"/>
</p:tagLst>
</file>

<file path=ppt/tags/tag72.xml><?xml version="1.0" encoding="utf-8"?>
<p:tagLst xmlns:p="http://schemas.openxmlformats.org/presentationml/2006/main">
  <p:tag name="KSO_WM_UNIT_ISCONTENTSTITLE" val="0"/>
  <p:tag name="KSO_WM_UNIT_PRESET_TEXT" val="感谢观看"/>
  <p:tag name="KSO_WM_UNIT_NOCLEAR" val="0"/>
  <p:tag name="KSO_WM_UNIT_VALUE" val="6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0259_8*a*1"/>
  <p:tag name="KSO_WM_TEMPLATE_CATEGORY" val="custom"/>
  <p:tag name="KSO_WM_TEMPLATE_INDEX" val="20200259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SLIDE_ID" val="custom20200259_8"/>
  <p:tag name="KSO_WM_TEMPLATE_SUBCATEGORY" val="0"/>
  <p:tag name="KSO_WM_SLIDE_ITEM_CNT" val="0"/>
  <p:tag name="KSO_WM_SLIDE_INDEX" val="8"/>
  <p:tag name="KSO_WM_TAG_VERSION" val="1.0"/>
  <p:tag name="KSO_WM_BEAUTIFY_FLAG" val="#wm#"/>
  <p:tag name="KSO_WM_TEMPLATE_CATEGORY" val="custom"/>
  <p:tag name="KSO_WM_TEMPLATE_INDEX" val="20200259"/>
  <p:tag name="KSO_WM_SLIDE_TYPE" val="endPage"/>
  <p:tag name="KSO_WM_SLIDE_SUBTYPE" val="pureTxt"/>
  <p:tag name="KSO_WM_SLIDE_LAYOUT" val="a_b"/>
  <p:tag name="KSO_WM_SLIDE_LAYOUT_CNT" val="1_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20200259">
      <a:dk1>
        <a:srgbClr val="000000"/>
      </a:dk1>
      <a:lt1>
        <a:srgbClr val="FFFFFF"/>
      </a:lt1>
      <a:dk2>
        <a:srgbClr val="F3EFE9"/>
      </a:dk2>
      <a:lt2>
        <a:srgbClr val="FAFAFA"/>
      </a:lt2>
      <a:accent1>
        <a:srgbClr val="A58969"/>
      </a:accent1>
      <a:accent2>
        <a:srgbClr val="C89B40"/>
      </a:accent2>
      <a:accent3>
        <a:srgbClr val="E09B0A"/>
      </a:accent3>
      <a:accent4>
        <a:srgbClr val="DBAE44"/>
      </a:accent4>
      <a:accent5>
        <a:srgbClr val="C6BAAC"/>
      </a:accent5>
      <a:accent6>
        <a:srgbClr val="C87F72"/>
      </a:accent6>
      <a:hlink>
        <a:srgbClr val="4B5CC4"/>
      </a:hlink>
      <a:folHlink>
        <a:srgbClr val="725E8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1150</Words>
  <Application>WPS 演示</Application>
  <PresentationFormat>宽屏</PresentationFormat>
  <Paragraphs>114</Paragraphs>
  <Slides>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8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汉仪尚巍手书W</vt:lpstr>
      <vt:lpstr>隶书</vt:lpstr>
      <vt:lpstr>华文楷体</vt:lpstr>
      <vt:lpstr>华文行楷</vt:lpstr>
      <vt:lpstr>字酷堂清楷体</vt:lpstr>
      <vt:lpstr>汉仪中宋简</vt:lpstr>
      <vt:lpstr>汉仪书宋一简</vt:lpstr>
      <vt:lpstr>Century Gothic</vt:lpstr>
      <vt:lpstr>Angsana New</vt:lpstr>
      <vt:lpstr>腾祥范笑歌楷书繁</vt:lpstr>
      <vt:lpstr>Arial Unicode MS</vt:lpstr>
      <vt:lpstr>等线</vt:lpstr>
      <vt:lpstr>等线 Light</vt:lpstr>
      <vt:lpstr>Calibri</vt:lpstr>
      <vt:lpstr>华文中宋</vt:lpstr>
      <vt:lpstr>Office 主题​​</vt:lpstr>
      <vt:lpstr>1_Office 主题​​</vt:lpstr>
      <vt:lpstr>2_Office 主题​​</vt:lpstr>
      <vt:lpstr>走进河南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谢谢大家！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abbey Hui</dc:creator>
  <cp:lastModifiedBy>WPS_孙乐</cp:lastModifiedBy>
  <cp:revision>140</cp:revision>
  <dcterms:created xsi:type="dcterms:W3CDTF">2018-03-10T04:22:00Z</dcterms:created>
  <dcterms:modified xsi:type="dcterms:W3CDTF">2019-05-28T04:50:47Z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2052-11.3.0.8513</vt:lpwstr>
  </property>
</Properties>
</file>

<file path=docProps/thumbnail.jpeg>
</file>